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76" r:id="rId2"/>
    <p:sldId id="271" r:id="rId3"/>
    <p:sldId id="300" r:id="rId4"/>
    <p:sldId id="301" r:id="rId5"/>
    <p:sldId id="302" r:id="rId6"/>
    <p:sldId id="303" r:id="rId7"/>
    <p:sldId id="298" r:id="rId8"/>
    <p:sldId id="299" r:id="rId9"/>
    <p:sldId id="278" r:id="rId10"/>
    <p:sldId id="275" r:id="rId11"/>
    <p:sldId id="280" r:id="rId12"/>
    <p:sldId id="281" r:id="rId13"/>
    <p:sldId id="274" r:id="rId14"/>
    <p:sldId id="282" r:id="rId15"/>
    <p:sldId id="283" r:id="rId16"/>
    <p:sldId id="284" r:id="rId17"/>
    <p:sldId id="285" r:id="rId18"/>
    <p:sldId id="294" r:id="rId19"/>
    <p:sldId id="295" r:id="rId20"/>
    <p:sldId id="296" r:id="rId21"/>
    <p:sldId id="297" r:id="rId22"/>
    <p:sldId id="272" r:id="rId23"/>
    <p:sldId id="257" r:id="rId24"/>
    <p:sldId id="256" r:id="rId25"/>
    <p:sldId id="261" r:id="rId26"/>
    <p:sldId id="286" r:id="rId27"/>
    <p:sldId id="260" r:id="rId28"/>
    <p:sldId id="287" r:id="rId29"/>
    <p:sldId id="259" r:id="rId30"/>
    <p:sldId id="288" r:id="rId31"/>
    <p:sldId id="262" r:id="rId32"/>
    <p:sldId id="289" r:id="rId33"/>
    <p:sldId id="263" r:id="rId34"/>
    <p:sldId id="290" r:id="rId35"/>
    <p:sldId id="264" r:id="rId36"/>
    <p:sldId id="291" r:id="rId37"/>
    <p:sldId id="265" r:id="rId38"/>
    <p:sldId id="293" r:id="rId39"/>
    <p:sldId id="266" r:id="rId40"/>
    <p:sldId id="292" r:id="rId41"/>
    <p:sldId id="279" r:id="rId42"/>
    <p:sldId id="273" r:id="rId43"/>
    <p:sldId id="267" r:id="rId44"/>
    <p:sldId id="268" r:id="rId45"/>
    <p:sldId id="269" r:id="rId46"/>
    <p:sldId id="270"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835DC9-48C5-4104-ABFA-928B38FFAD81}" type="datetimeFigureOut">
              <a:rPr lang="en-US" smtClean="0"/>
              <a:t>1/14/2016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69C4F-8A0E-426C-B459-991AAF325934}" type="slidenum">
              <a:rPr lang="en-US" smtClean="0"/>
              <a:t>‹#›</a:t>
            </a:fld>
            <a:endParaRPr lang="en-US"/>
          </a:p>
        </p:txBody>
      </p:sp>
    </p:spTree>
    <p:extLst>
      <p:ext uri="{BB962C8B-B14F-4D97-AF65-F5344CB8AC3E}">
        <p14:creationId xmlns:p14="http://schemas.microsoft.com/office/powerpoint/2010/main" val="187690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lvl="0">
              <a:buFont typeface="Arial"/>
              <a:buNone/>
            </a:pPr>
            <a:r>
              <a:rPr lang="en-US" sz="1200" kern="1200" dirty="0" smtClean="0">
                <a:solidFill>
                  <a:schemeClr val="tx1"/>
                </a:solidFill>
                <a:latin typeface="+mn-lt"/>
                <a:ea typeface="ＭＳ Ｐゴシック" pitchFamily="-109" charset="-128"/>
                <a:cs typeface="ＭＳ Ｐゴシック" pitchFamily="-109" charset="-128"/>
              </a:rPr>
              <a:t>Color talked about in 3 ways…</a:t>
            </a:r>
          </a:p>
          <a:p>
            <a:pPr lvl="0">
              <a:buFont typeface="Arial"/>
              <a:buNone/>
            </a:pPr>
            <a:r>
              <a:rPr lang="en-US" sz="1200" kern="1200" dirty="0" smtClean="0">
                <a:solidFill>
                  <a:schemeClr val="tx1"/>
                </a:solidFill>
                <a:latin typeface="+mn-lt"/>
                <a:ea typeface="ＭＳ Ｐゴシック" pitchFamily="-109" charset="-128"/>
                <a:cs typeface="ＭＳ Ｐゴシック" pitchFamily="-109" charset="-128"/>
              </a:rPr>
              <a:t>Hue</a:t>
            </a:r>
            <a:r>
              <a:rPr lang="en-US" sz="1200" kern="1200" baseline="0" dirty="0" smtClean="0">
                <a:solidFill>
                  <a:schemeClr val="tx1"/>
                </a:solidFill>
                <a:latin typeface="+mn-lt"/>
                <a:ea typeface="ＭＳ Ｐゴシック" pitchFamily="-109" charset="-128"/>
                <a:cs typeface="ＭＳ Ｐゴシック" pitchFamily="-109" charset="-128"/>
              </a:rPr>
              <a:t> – what is is? Red, green, yellow?</a:t>
            </a:r>
          </a:p>
          <a:p>
            <a:pPr lvl="0">
              <a:buFont typeface="Arial"/>
              <a:buNone/>
            </a:pPr>
            <a:r>
              <a:rPr lang="en-US" sz="1200" kern="1200" baseline="0" dirty="0" smtClean="0">
                <a:solidFill>
                  <a:schemeClr val="tx1"/>
                </a:solidFill>
                <a:latin typeface="+mn-lt"/>
                <a:ea typeface="ＭＳ Ｐゴシック" pitchFamily="-109" charset="-128"/>
                <a:cs typeface="ＭＳ Ｐゴシック" pitchFamily="-109" charset="-128"/>
              </a:rPr>
              <a:t>Value – how light or dark</a:t>
            </a:r>
          </a:p>
          <a:p>
            <a:pPr lvl="0">
              <a:buFont typeface="Arial"/>
              <a:buNone/>
            </a:pPr>
            <a:r>
              <a:rPr lang="en-US" sz="1200" kern="1200" baseline="0" dirty="0" smtClean="0">
                <a:solidFill>
                  <a:schemeClr val="tx1"/>
                </a:solidFill>
                <a:latin typeface="+mn-lt"/>
                <a:ea typeface="ＭＳ Ｐゴシック" pitchFamily="-109" charset="-128"/>
                <a:cs typeface="ＭＳ Ｐゴシック" pitchFamily="-109" charset="-128"/>
              </a:rPr>
              <a:t>Intensity (saturation) – how bright or dull</a:t>
            </a:r>
          </a:p>
          <a:p>
            <a:pPr lvl="0">
              <a:buFont typeface="Arial"/>
              <a:buNone/>
            </a:pPr>
            <a:endParaRPr lang="en-US" sz="1200" kern="1200" baseline="0" dirty="0" smtClean="0">
              <a:solidFill>
                <a:schemeClr val="tx1"/>
              </a:solidFill>
              <a:latin typeface="+mn-lt"/>
              <a:ea typeface="ＭＳ Ｐゴシック" pitchFamily="-109" charset="-128"/>
              <a:cs typeface="ＭＳ Ｐゴシック" pitchFamily="-109" charset="-128"/>
            </a:endParaRPr>
          </a:p>
          <a:p>
            <a:pPr marL="0" marR="0" lvl="0" indent="0" algn="l" defTabSz="457200" rtl="0" eaLnBrk="1" fontAlgn="base" latinLnBrk="0" hangingPunct="1">
              <a:lnSpc>
                <a:spcPct val="100000"/>
              </a:lnSpc>
              <a:spcBef>
                <a:spcPct val="30000"/>
              </a:spcBef>
              <a:spcAft>
                <a:spcPct val="0"/>
              </a:spcAft>
              <a:buClrTx/>
              <a:buSzTx/>
              <a:buFont typeface="Arial"/>
              <a:buNone/>
              <a:tabLst/>
              <a:defRPr/>
            </a:pPr>
            <a:r>
              <a:rPr lang="en-US" sz="1200" kern="1200" dirty="0" smtClean="0">
                <a:solidFill>
                  <a:schemeClr val="tx1"/>
                </a:solidFill>
                <a:latin typeface="+mn-lt"/>
                <a:ea typeface="ＭＳ Ｐゴシック" pitchFamily="-109" charset="-128"/>
                <a:cs typeface="ＭＳ Ｐゴシック" pitchFamily="-109" charset="-128"/>
              </a:rPr>
              <a:t>differentiates and defines lines, shapes, forms, and space. </a:t>
            </a:r>
          </a:p>
          <a:p>
            <a:pPr marL="0" marR="0" lvl="0" indent="0" algn="l" defTabSz="457200" rtl="0" eaLnBrk="1" fontAlgn="base" latinLnBrk="0" hangingPunct="1">
              <a:lnSpc>
                <a:spcPct val="100000"/>
              </a:lnSpc>
              <a:spcBef>
                <a:spcPct val="30000"/>
              </a:spcBef>
              <a:spcAft>
                <a:spcPct val="0"/>
              </a:spcAft>
              <a:buClrTx/>
              <a:buSzTx/>
              <a:buFont typeface="Arial"/>
              <a:buNone/>
              <a:tabLst/>
              <a:defRPr/>
            </a:pPr>
            <a:endParaRPr lang="en-US" sz="1200" kern="1200" dirty="0" smtClean="0">
              <a:solidFill>
                <a:schemeClr val="tx1"/>
              </a:solidFill>
              <a:latin typeface="+mn-lt"/>
              <a:ea typeface="ＭＳ Ｐゴシック" pitchFamily="-109" charset="-128"/>
              <a:cs typeface="ＭＳ Ｐゴシック" pitchFamily="-109" charset="-128"/>
            </a:endParaRPr>
          </a:p>
          <a:p>
            <a:pPr lvl="0"/>
            <a:r>
              <a:rPr lang="en-US" sz="1200" kern="1200" dirty="0" smtClean="0">
                <a:solidFill>
                  <a:schemeClr val="tx1"/>
                </a:solidFill>
                <a:latin typeface="+mn-lt"/>
                <a:ea typeface="ＭＳ Ｐゴシック" pitchFamily="-109" charset="-128"/>
                <a:cs typeface="ＭＳ Ｐゴシック" pitchFamily="-109" charset="-128"/>
              </a:rPr>
              <a:t>often cultural symbolism or references</a:t>
            </a:r>
          </a:p>
          <a:p>
            <a:pPr lvl="0"/>
            <a:r>
              <a:rPr lang="en-US" sz="1200" kern="1200" dirty="0" smtClean="0">
                <a:solidFill>
                  <a:schemeClr val="tx1"/>
                </a:solidFill>
                <a:latin typeface="+mn-lt"/>
                <a:ea typeface="ＭＳ Ｐゴシック" pitchFamily="-109" charset="-128"/>
                <a:cs typeface="ＭＳ Ｐゴシック" pitchFamily="-109" charset="-128"/>
              </a:rPr>
              <a:t>what can red symbolize? What is the context?</a:t>
            </a:r>
          </a:p>
          <a:p>
            <a:pPr lvl="0"/>
            <a:r>
              <a:rPr lang="en-US" sz="1200" kern="1200" dirty="0" smtClean="0">
                <a:solidFill>
                  <a:schemeClr val="tx1"/>
                </a:solidFill>
                <a:latin typeface="+mn-lt"/>
                <a:ea typeface="ＭＳ Ｐゴシック" pitchFamily="-109" charset="-128"/>
                <a:cs typeface="ＭＳ Ｐゴシック" pitchFamily="-109" charset="-128"/>
              </a:rPr>
              <a:t>Not just analyzing</a:t>
            </a:r>
            <a:r>
              <a:rPr lang="en-US" sz="1200" kern="1200" baseline="0" dirty="0" smtClean="0">
                <a:solidFill>
                  <a:schemeClr val="tx1"/>
                </a:solidFill>
                <a:latin typeface="+mn-lt"/>
                <a:ea typeface="ＭＳ Ｐゴシック" pitchFamily="-109" charset="-128"/>
                <a:cs typeface="ＭＳ Ｐゴシック" pitchFamily="-109" charset="-128"/>
              </a:rPr>
              <a:t> the colors individually but what combinations exist</a:t>
            </a:r>
            <a:endParaRPr lang="en-US" sz="1200" kern="1200" dirty="0" smtClean="0">
              <a:solidFill>
                <a:schemeClr val="tx1"/>
              </a:solidFill>
              <a:latin typeface="+mn-lt"/>
              <a:ea typeface="ＭＳ Ｐゴシック" pitchFamily="-109" charset="-128"/>
              <a:cs typeface="ＭＳ Ｐゴシック" pitchFamily="-109" charset="-128"/>
            </a:endParaRPr>
          </a:p>
          <a:p>
            <a:pPr marL="0" marR="0" lvl="0" indent="0" algn="l" defTabSz="457200" rtl="0" eaLnBrk="1" fontAlgn="base" latinLnBrk="0" hangingPunct="1">
              <a:lnSpc>
                <a:spcPct val="100000"/>
              </a:lnSpc>
              <a:spcBef>
                <a:spcPct val="30000"/>
              </a:spcBef>
              <a:spcAft>
                <a:spcPct val="0"/>
              </a:spcAft>
              <a:buClrTx/>
              <a:buSzTx/>
              <a:buFont typeface="Arial"/>
              <a:buNone/>
              <a:tabLst/>
              <a:defRPr/>
            </a:pPr>
            <a:endParaRPr lang="en-US" sz="1200" kern="1200" dirty="0" smtClean="0">
              <a:solidFill>
                <a:schemeClr val="tx1"/>
              </a:solidFill>
              <a:latin typeface="+mn-lt"/>
              <a:ea typeface="ＭＳ Ｐゴシック" pitchFamily="-109" charset="-128"/>
              <a:cs typeface="ＭＳ Ｐゴシック" pitchFamily="-109" charset="-128"/>
            </a:endParaRPr>
          </a:p>
          <a:p>
            <a:pPr lvl="0">
              <a:buFont typeface="Arial"/>
              <a:buNone/>
            </a:pPr>
            <a:endParaRPr lang="en-US" sz="1200" kern="1200" dirty="0" smtClean="0">
              <a:solidFill>
                <a:schemeClr val="tx1"/>
              </a:solidFill>
              <a:latin typeface="+mn-lt"/>
              <a:ea typeface="ＭＳ Ｐゴシック" pitchFamily="-109" charset="-128"/>
              <a:cs typeface="ＭＳ Ｐゴシック" pitchFamily="-109" charset="-128"/>
            </a:endParaRPr>
          </a:p>
          <a:p>
            <a:pPr lvl="0">
              <a:buFont typeface="Arial"/>
              <a:buChar char="•"/>
            </a:pPr>
            <a:endParaRPr lang="en-US" sz="1200" kern="1200" dirty="0" smtClean="0">
              <a:solidFill>
                <a:schemeClr val="tx1"/>
              </a:solidFill>
              <a:latin typeface="+mn-lt"/>
              <a:ea typeface="ＭＳ Ｐゴシック" pitchFamily="-109" charset="-128"/>
              <a:cs typeface="ＭＳ Ｐゴシック" pitchFamily="-109" charset="-128"/>
            </a:endParaRPr>
          </a:p>
          <a:p>
            <a:pPr>
              <a:spcBef>
                <a:spcPct val="0"/>
              </a:spcBef>
            </a:pPr>
            <a:endParaRPr lang="en-US" dirty="0" smtClean="0"/>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8DB830-4301-EB44-8089-37BDB8FC8561}" type="slidenum">
              <a:rPr lang="en-US">
                <a:ea typeface="ＭＳ Ｐゴシック" pitchFamily="-109" charset="-128"/>
                <a:cs typeface="ＭＳ Ｐゴシック" pitchFamily="-109" charset="-128"/>
              </a:rPr>
              <a:pPr fontAlgn="base">
                <a:spcBef>
                  <a:spcPct val="0"/>
                </a:spcBef>
                <a:spcAft>
                  <a:spcPct val="0"/>
                </a:spcAft>
              </a:pPr>
              <a:t>10</a:t>
            </a:fld>
            <a:endParaRPr lang="en-US">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3291488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7E3310-6B61-4A8A-B707-DBBFA24C4B69}" type="slidenum">
              <a:rPr lang="en-US" altLang="en-US"/>
              <a:pPr/>
              <a:t>13</a:t>
            </a:fld>
            <a:endParaRPr lang="en-US" altLang="en-US"/>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74527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99FB70-4900-4941-B2CB-8E240E9F636B}" type="datetimeFigureOut">
              <a:rPr lang="en-US" smtClean="0"/>
              <a:pPr/>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18AAB-6931-44C0-BC85-8123639799D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9FB70-4900-4941-B2CB-8E240E9F636B}" type="datetimeFigureOut">
              <a:rPr lang="en-US" smtClean="0"/>
              <a:pPr/>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18AAB-6931-44C0-BC85-8123639799D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9FB70-4900-4941-B2CB-8E240E9F636B}" type="datetimeFigureOut">
              <a:rPr lang="en-US" smtClean="0"/>
              <a:pPr/>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18AAB-6931-44C0-BC85-8123639799D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31800"/>
            <a:ext cx="7772400" cy="9779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498600"/>
            <a:ext cx="3810000" cy="4597400"/>
          </a:xfrm>
        </p:spPr>
        <p:txBody>
          <a:bodyPr/>
          <a:lstStyle/>
          <a:p>
            <a:endParaRPr lang="en-US"/>
          </a:p>
        </p:txBody>
      </p:sp>
      <p:sp>
        <p:nvSpPr>
          <p:cNvPr id="4" name="Text Placeholder 3"/>
          <p:cNvSpPr>
            <a:spLocks noGrp="1"/>
          </p:cNvSpPr>
          <p:nvPr>
            <p:ph type="body" sz="half" idx="2"/>
          </p:nvPr>
        </p:nvSpPr>
        <p:spPr>
          <a:xfrm>
            <a:off x="4648200" y="1498600"/>
            <a:ext cx="3810000" cy="459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9836308-E3AF-4C21-BC75-45C032048B2A}" type="slidenum">
              <a:rPr lang="en-US" altLang="en-US"/>
              <a:pPr/>
              <a:t>‹#›</a:t>
            </a:fld>
            <a:endParaRPr lang="en-US" altLang="en-US"/>
          </a:p>
        </p:txBody>
      </p:sp>
    </p:spTree>
    <p:extLst>
      <p:ext uri="{BB962C8B-B14F-4D97-AF65-F5344CB8AC3E}">
        <p14:creationId xmlns:p14="http://schemas.microsoft.com/office/powerpoint/2010/main" val="2350761689"/>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31800"/>
            <a:ext cx="7772400" cy="977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98600"/>
            <a:ext cx="3810000" cy="459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498600"/>
            <a:ext cx="3810000" cy="45974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9B9F7857-379F-4646-A748-487407D37FF6}" type="slidenum">
              <a:rPr lang="en-US" altLang="en-US"/>
              <a:pPr/>
              <a:t>‹#›</a:t>
            </a:fld>
            <a:endParaRPr lang="en-US" altLang="en-US"/>
          </a:p>
        </p:txBody>
      </p:sp>
    </p:spTree>
    <p:extLst>
      <p:ext uri="{BB962C8B-B14F-4D97-AF65-F5344CB8AC3E}">
        <p14:creationId xmlns:p14="http://schemas.microsoft.com/office/powerpoint/2010/main" val="2107763011"/>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99FB70-4900-4941-B2CB-8E240E9F636B}" type="datetimeFigureOut">
              <a:rPr lang="en-US" smtClean="0"/>
              <a:pPr/>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18AAB-6931-44C0-BC85-8123639799D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99FB70-4900-4941-B2CB-8E240E9F636B}" type="datetimeFigureOut">
              <a:rPr lang="en-US" smtClean="0"/>
              <a:pPr/>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18AAB-6931-44C0-BC85-8123639799D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99FB70-4900-4941-B2CB-8E240E9F636B}" type="datetimeFigureOut">
              <a:rPr lang="en-US" smtClean="0"/>
              <a:pPr/>
              <a:t>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E18AAB-6931-44C0-BC85-8123639799D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99FB70-4900-4941-B2CB-8E240E9F636B}" type="datetimeFigureOut">
              <a:rPr lang="en-US" smtClean="0"/>
              <a:pPr/>
              <a:t>1/14/2016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E18AAB-6931-44C0-BC85-8123639799D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99FB70-4900-4941-B2CB-8E240E9F636B}" type="datetimeFigureOut">
              <a:rPr lang="en-US" smtClean="0"/>
              <a:pPr/>
              <a:t>1/14/2016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E18AAB-6931-44C0-BC85-8123639799D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99FB70-4900-4941-B2CB-8E240E9F636B}" type="datetimeFigureOut">
              <a:rPr lang="en-US" smtClean="0"/>
              <a:pPr/>
              <a:t>1/14/2016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E18AAB-6931-44C0-BC85-8123639799D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99FB70-4900-4941-B2CB-8E240E9F636B}" type="datetimeFigureOut">
              <a:rPr lang="en-US" smtClean="0"/>
              <a:pPr/>
              <a:t>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E18AAB-6931-44C0-BC85-8123639799D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99FB70-4900-4941-B2CB-8E240E9F636B}" type="datetimeFigureOut">
              <a:rPr lang="en-US" smtClean="0"/>
              <a:pPr/>
              <a:t>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E18AAB-6931-44C0-BC85-8123639799D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99FB70-4900-4941-B2CB-8E240E9F636B}" type="datetimeFigureOut">
              <a:rPr lang="en-US" smtClean="0"/>
              <a:pPr/>
              <a:t>1/14/2016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E18AAB-6931-44C0-BC85-8123639799D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youtube.com/watch?v=DrXRn6RDOd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http://www.wiu.edu/users/sew100/itt351Project/Images/Color/Primary.jpg" TargetMode="External"/><Relationship Id="rId2" Type="http://schemas.openxmlformats.org/officeDocument/2006/relationships/image" Target="../media/image19.jpeg"/><Relationship Id="rId1" Type="http://schemas.openxmlformats.org/officeDocument/2006/relationships/slideLayout" Target="../slideLayouts/slideLayout13.xml"/><Relationship Id="rId5" Type="http://schemas.openxmlformats.org/officeDocument/2006/relationships/image" Target="http://www.wiu.edu/users/sew100/itt351Project/Images/Color/Color-Wheel.jpg" TargetMode="Externa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http://www.wiu.edu/users/sew100/itt351Project/Images/Color/Secondary.jpg" TargetMode="External"/><Relationship Id="rId2" Type="http://schemas.openxmlformats.org/officeDocument/2006/relationships/image" Target="../media/image21.jpeg"/><Relationship Id="rId1" Type="http://schemas.openxmlformats.org/officeDocument/2006/relationships/slideLayout" Target="../slideLayouts/slideLayout12.xml"/><Relationship Id="rId4" Type="http://schemas.openxmlformats.org/officeDocument/2006/relationships/slide" Target="slide29.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12.xml"/><Relationship Id="rId5" Type="http://schemas.openxmlformats.org/officeDocument/2006/relationships/slide" Target="slide15.xml"/><Relationship Id="rId4" Type="http://schemas.openxmlformats.org/officeDocument/2006/relationships/image" Target="http://www.wiu.edu/users/sew100/itt351Project/Images/Color/WARMCOOL.gi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 Target="slide3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http://www.wiu.edu/users/sew100/itt351Project/Images/Color/WARMCOOL.gif" TargetMode="External"/><Relationship Id="rId2" Type="http://schemas.openxmlformats.org/officeDocument/2006/relationships/image" Target="../media/image24.gif"/><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slide" Target="slide17.xml"/><Relationship Id="rId4" Type="http://schemas.openxmlformats.org/officeDocument/2006/relationships/slide" Target="slide29.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 Target="slide2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slide" Target="slide36.xml"/><Relationship Id="rId1" Type="http://schemas.openxmlformats.org/officeDocument/2006/relationships/slideLayout" Target="../slideLayouts/slideLayout12.xml"/><Relationship Id="rId4" Type="http://schemas.openxmlformats.org/officeDocument/2006/relationships/slide" Target="slide39.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13.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slide" Target="slide29.xml"/><Relationship Id="rId4" Type="http://schemas.openxmlformats.org/officeDocument/2006/relationships/image" Target="http://www.appstate.edu/~dl58867/colorwheel_big.jp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http://www.appstate.edu/~dl58867/colorwheel_big.jpg" TargetMode="External"/><Relationship Id="rId3" Type="http://schemas.openxmlformats.org/officeDocument/2006/relationships/image" Target="http://home.ipoline.com/~legends/Insatiable/artbasics/assets/images/ValueScale-Intensity.jpg" TargetMode="External"/><Relationship Id="rId7"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12.xml"/><Relationship Id="rId6" Type="http://schemas.openxmlformats.org/officeDocument/2006/relationships/slide" Target="slide29.xml"/><Relationship Id="rId5" Type="http://schemas.openxmlformats.org/officeDocument/2006/relationships/image" Target="http://homepage.newschool.edu/~aufierot/designlabl/images/color/neutral.intensity.jpg" TargetMode="External"/><Relationship Id="rId4" Type="http://schemas.openxmlformats.org/officeDocument/2006/relationships/image" Target="../media/image30.jpeg"/><Relationship Id="rId9" Type="http://schemas.openxmlformats.org/officeDocument/2006/relationships/slide" Target="slide13.xml"/></Relationships>
</file>

<file path=ppt/slides/_rels/slide21.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http://home.ipoline.com/~legends/Insatiable/artbasics/assets/images/ValueScale-BW.jpg" TargetMode="External"/><Relationship Id="rId7" Type="http://schemas.openxmlformats.org/officeDocument/2006/relationships/image" Target="http://www.appstate.edu/~dl58867/colorwheel_big.jpg" TargetMode="External"/><Relationship Id="rId2" Type="http://schemas.openxmlformats.org/officeDocument/2006/relationships/image" Target="../media/image31.jpeg"/><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slide" Target="slide29.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youtube.com/watch?v=nX0DHd5QNS8"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http://home.messiah.edu/~bd1177/ColorWheel-1.GIF" TargetMode="External"/><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slide" Target="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http://home.messiah.edu/~bd1177/ColorWheel-1.GIF" TargetMode="External"/><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slide" Target="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http://home.messiah.edu/~bd1177/ColorWheel-1.GIF" TargetMode="External"/><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slide" Target="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http://home.messiah.edu/~bd1177/ColorWheel-1.GIF" TargetMode="External"/><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slide" Target="slide2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http://home.messiah.edu/~bd1177/ColorWheel-1.GIF" TargetMode="External"/><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slide" Target="slide2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http://home.messiah.edu/~bd1177/ColorWheel-1.GIF" TargetMode="External"/><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slide" Target="slide2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http://home.messiah.edu/~bd1177/ColorWheel-1.GIF" TargetMode="External"/><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slide" Target="slide2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http://home.messiah.edu/~bd1177/ColorWheel-1.GIF" TargetMode="External"/><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slide" Target="slide2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en.wikipedia.org/wiki/Color_visi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http://www.appstate.edu/~dl58867/colorwheel_big.jpg" TargetMode="External"/><Relationship Id="rId2" Type="http://schemas.openxmlformats.org/officeDocument/2006/relationships/image" Target="../media/image1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16175"/>
            <a:ext cx="7772400" cy="1470025"/>
          </a:xfrm>
        </p:spPr>
        <p:txBody>
          <a:bodyPr>
            <a:noAutofit/>
          </a:bodyPr>
          <a:lstStyle/>
          <a:p>
            <a:r>
              <a:rPr lang="en-US" sz="11500" dirty="0" smtClean="0">
                <a:latin typeface="AR DARLING" panose="02000000000000000000" pitchFamily="2" charset="0"/>
                <a:hlinkClick r:id="rId2"/>
              </a:rPr>
              <a:t>What Color are you?!</a:t>
            </a:r>
            <a:endParaRPr lang="en-US" sz="11500" dirty="0">
              <a:latin typeface="AR DARLING" panose="02000000000000000000" pitchFamily="2" charset="0"/>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024901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rtlCol="0">
            <a:normAutofit/>
          </a:bodyPr>
          <a:lstStyle/>
          <a:p>
            <a:pPr fontAlgn="auto">
              <a:spcAft>
                <a:spcPts val="0"/>
              </a:spcAft>
              <a:defRPr/>
            </a:pPr>
            <a:r>
              <a:rPr lang="en-US" dirty="0" smtClean="0"/>
              <a:t>Elements of Composition</a:t>
            </a:r>
            <a:endParaRPr lang="en-US" sz="3556" dirty="0" smtClean="0">
              <a:ea typeface="+mj-ea"/>
              <a:cs typeface="+mj-cs"/>
            </a:endParaRPr>
          </a:p>
        </p:txBody>
      </p:sp>
      <p:sp>
        <p:nvSpPr>
          <p:cNvPr id="14339" name="Content Placeholder 4"/>
          <p:cNvSpPr>
            <a:spLocks noGrp="1"/>
          </p:cNvSpPr>
          <p:nvPr>
            <p:ph sz="half" idx="1"/>
          </p:nvPr>
        </p:nvSpPr>
        <p:spPr>
          <a:xfrm>
            <a:off x="457200" y="1600200"/>
            <a:ext cx="2667000" cy="3853933"/>
          </a:xfrm>
        </p:spPr>
        <p:txBody>
          <a:bodyPr>
            <a:normAutofit lnSpcReduction="10000"/>
          </a:bodyPr>
          <a:lstStyle/>
          <a:p>
            <a:r>
              <a:rPr lang="en-US" dirty="0" smtClean="0">
                <a:solidFill>
                  <a:srgbClr val="7F7F7F"/>
                </a:solidFill>
              </a:rPr>
              <a:t>Line</a:t>
            </a:r>
          </a:p>
          <a:p>
            <a:r>
              <a:rPr lang="en-US" b="1" dirty="0" smtClean="0"/>
              <a:t>Color</a:t>
            </a:r>
          </a:p>
          <a:p>
            <a:pPr lvl="1"/>
            <a:r>
              <a:rPr lang="en-US" dirty="0" smtClean="0">
                <a:solidFill>
                  <a:srgbClr val="000000"/>
                </a:solidFill>
              </a:rPr>
              <a:t>Hue</a:t>
            </a:r>
          </a:p>
          <a:p>
            <a:pPr lvl="1"/>
            <a:r>
              <a:rPr lang="en-US" dirty="0" smtClean="0">
                <a:solidFill>
                  <a:srgbClr val="000000"/>
                </a:solidFill>
              </a:rPr>
              <a:t>Value</a:t>
            </a:r>
          </a:p>
          <a:p>
            <a:pPr lvl="1"/>
            <a:r>
              <a:rPr lang="en-US" dirty="0" smtClean="0">
                <a:solidFill>
                  <a:srgbClr val="000000"/>
                </a:solidFill>
              </a:rPr>
              <a:t>Intensity</a:t>
            </a:r>
          </a:p>
          <a:p>
            <a:r>
              <a:rPr lang="en-US" dirty="0" smtClean="0">
                <a:solidFill>
                  <a:schemeClr val="tx1">
                    <a:lumMod val="50000"/>
                    <a:lumOff val="50000"/>
                  </a:schemeClr>
                </a:solidFill>
              </a:rPr>
              <a:t>Shape/Form</a:t>
            </a:r>
          </a:p>
          <a:p>
            <a:r>
              <a:rPr lang="en-US" dirty="0" smtClean="0">
                <a:solidFill>
                  <a:schemeClr val="tx1">
                    <a:lumMod val="50000"/>
                    <a:lumOff val="50000"/>
                  </a:schemeClr>
                </a:solidFill>
              </a:rPr>
              <a:t>Space</a:t>
            </a:r>
          </a:p>
          <a:p>
            <a:r>
              <a:rPr lang="en-US" dirty="0" smtClean="0">
                <a:solidFill>
                  <a:schemeClr val="tx1">
                    <a:lumMod val="50000"/>
                    <a:lumOff val="50000"/>
                  </a:schemeClr>
                </a:solidFill>
              </a:rPr>
              <a:t>Texture</a:t>
            </a:r>
          </a:p>
        </p:txBody>
      </p:sp>
      <p:pic>
        <p:nvPicPr>
          <p:cNvPr id="12" name="Picture 11" descr="ColorWheel.jpg"/>
          <p:cNvPicPr>
            <a:picLocks noChangeAspect="1"/>
          </p:cNvPicPr>
          <p:nvPr/>
        </p:nvPicPr>
        <p:blipFill>
          <a:blip r:embed="rId3"/>
          <a:stretch>
            <a:fillRect/>
          </a:stretch>
        </p:blipFill>
        <p:spPr>
          <a:xfrm>
            <a:off x="3276600" y="1219200"/>
            <a:ext cx="3657600" cy="3942861"/>
          </a:xfrm>
          <a:prstGeom prst="rect">
            <a:avLst/>
          </a:prstGeom>
        </p:spPr>
      </p:pic>
      <p:sp>
        <p:nvSpPr>
          <p:cNvPr id="13" name="Rectangle 12"/>
          <p:cNvSpPr/>
          <p:nvPr/>
        </p:nvSpPr>
        <p:spPr>
          <a:xfrm>
            <a:off x="7315200" y="1905000"/>
            <a:ext cx="457200" cy="457200"/>
          </a:xfrm>
          <a:prstGeom prst="rect">
            <a:avLst/>
          </a:prstGeom>
          <a:solidFill>
            <a:srgbClr val="E612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772400" y="1905000"/>
            <a:ext cx="457200" cy="457200"/>
          </a:xfrm>
          <a:prstGeom prst="rect">
            <a:avLst/>
          </a:prstGeom>
          <a:solidFill>
            <a:srgbClr val="F6EC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8229600" y="1905000"/>
            <a:ext cx="457200" cy="457200"/>
          </a:xfrm>
          <a:prstGeom prst="rect">
            <a:avLst/>
          </a:prstGeom>
          <a:solidFill>
            <a:srgbClr val="1340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315200" y="2960132"/>
            <a:ext cx="457200" cy="457200"/>
          </a:xfrm>
          <a:prstGeom prst="rect">
            <a:avLst/>
          </a:prstGeom>
          <a:solidFill>
            <a:srgbClr val="F37E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772400" y="2960132"/>
            <a:ext cx="457200" cy="457200"/>
          </a:xfrm>
          <a:prstGeom prst="rect">
            <a:avLst/>
          </a:prstGeom>
          <a:solidFill>
            <a:srgbClr val="19A2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8229600" y="2960132"/>
            <a:ext cx="457200" cy="457200"/>
          </a:xfrm>
          <a:prstGeom prst="rect">
            <a:avLst/>
          </a:prstGeom>
          <a:solidFill>
            <a:srgbClr val="6617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315200" y="4572000"/>
            <a:ext cx="457200" cy="457200"/>
          </a:xfrm>
          <a:prstGeom prst="rect">
            <a:avLst/>
          </a:prstGeom>
          <a:solidFill>
            <a:srgbClr val="E612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772400" y="4572000"/>
            <a:ext cx="457200" cy="457200"/>
          </a:xfrm>
          <a:prstGeom prst="rect">
            <a:avLst/>
          </a:prstGeom>
          <a:solidFill>
            <a:srgbClr val="F37E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8229600" y="4572000"/>
            <a:ext cx="457200" cy="457200"/>
          </a:xfrm>
          <a:prstGeom prst="rect">
            <a:avLst/>
          </a:prstGeom>
          <a:solidFill>
            <a:srgbClr val="F6EC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315200" y="5638800"/>
            <a:ext cx="457200" cy="457200"/>
          </a:xfrm>
          <a:prstGeom prst="rect">
            <a:avLst/>
          </a:prstGeom>
          <a:solidFill>
            <a:srgbClr val="19A2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7772400" y="5638800"/>
            <a:ext cx="457200" cy="457200"/>
          </a:xfrm>
          <a:prstGeom prst="rect">
            <a:avLst/>
          </a:prstGeom>
          <a:solidFill>
            <a:srgbClr val="1340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8229600" y="5638800"/>
            <a:ext cx="457200" cy="457200"/>
          </a:xfrm>
          <a:prstGeom prst="rect">
            <a:avLst/>
          </a:prstGeom>
          <a:solidFill>
            <a:srgbClr val="6617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3581400" y="5410200"/>
            <a:ext cx="3056081" cy="457200"/>
          </a:xfrm>
          <a:prstGeom prst="rect">
            <a:avLst/>
          </a:prstGeom>
          <a:gradFill flip="none" rotWithShape="1">
            <a:gsLst>
              <a:gs pos="0">
                <a:schemeClr val="tx1">
                  <a:lumMod val="95000"/>
                  <a:lumOff val="5000"/>
                </a:schemeClr>
              </a:gs>
              <a:gs pos="100000">
                <a:srgbClr val="FFFFFF"/>
              </a:gs>
              <a:gs pos="50000">
                <a:srgbClr val="E6121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7162800" y="1535668"/>
            <a:ext cx="1752600" cy="369332"/>
          </a:xfrm>
          <a:prstGeom prst="rect">
            <a:avLst/>
          </a:prstGeom>
          <a:noFill/>
        </p:spPr>
        <p:txBody>
          <a:bodyPr wrap="square" rtlCol="0">
            <a:spAutoFit/>
          </a:bodyPr>
          <a:lstStyle/>
          <a:p>
            <a:pPr algn="ctr"/>
            <a:r>
              <a:rPr lang="en-US" dirty="0" smtClean="0"/>
              <a:t>Primary</a:t>
            </a:r>
            <a:endParaRPr lang="en-US" dirty="0"/>
          </a:p>
        </p:txBody>
      </p:sp>
      <p:sp>
        <p:nvSpPr>
          <p:cNvPr id="34" name="TextBox 33"/>
          <p:cNvSpPr txBox="1"/>
          <p:nvPr/>
        </p:nvSpPr>
        <p:spPr>
          <a:xfrm>
            <a:off x="7162800" y="2590800"/>
            <a:ext cx="1752600" cy="369332"/>
          </a:xfrm>
          <a:prstGeom prst="rect">
            <a:avLst/>
          </a:prstGeom>
          <a:noFill/>
        </p:spPr>
        <p:txBody>
          <a:bodyPr wrap="square" rtlCol="0">
            <a:spAutoFit/>
          </a:bodyPr>
          <a:lstStyle/>
          <a:p>
            <a:pPr algn="ctr"/>
            <a:r>
              <a:rPr lang="en-US" dirty="0" smtClean="0"/>
              <a:t>Secondary</a:t>
            </a:r>
            <a:endParaRPr lang="en-US" dirty="0"/>
          </a:p>
        </p:txBody>
      </p:sp>
      <p:sp>
        <p:nvSpPr>
          <p:cNvPr id="35" name="TextBox 34"/>
          <p:cNvSpPr txBox="1"/>
          <p:nvPr/>
        </p:nvSpPr>
        <p:spPr>
          <a:xfrm>
            <a:off x="7162800" y="4202668"/>
            <a:ext cx="1752600" cy="369332"/>
          </a:xfrm>
          <a:prstGeom prst="rect">
            <a:avLst/>
          </a:prstGeom>
          <a:noFill/>
        </p:spPr>
        <p:txBody>
          <a:bodyPr wrap="square" rtlCol="0">
            <a:spAutoFit/>
          </a:bodyPr>
          <a:lstStyle/>
          <a:p>
            <a:pPr algn="ctr"/>
            <a:r>
              <a:rPr lang="en-US" dirty="0" smtClean="0"/>
              <a:t>Warm</a:t>
            </a:r>
            <a:endParaRPr lang="en-US" dirty="0"/>
          </a:p>
        </p:txBody>
      </p:sp>
      <p:sp>
        <p:nvSpPr>
          <p:cNvPr id="36" name="TextBox 35"/>
          <p:cNvSpPr txBox="1"/>
          <p:nvPr/>
        </p:nvSpPr>
        <p:spPr>
          <a:xfrm>
            <a:off x="7162800" y="5269468"/>
            <a:ext cx="1752600" cy="369332"/>
          </a:xfrm>
          <a:prstGeom prst="rect">
            <a:avLst/>
          </a:prstGeom>
          <a:noFill/>
        </p:spPr>
        <p:txBody>
          <a:bodyPr wrap="square" rtlCol="0">
            <a:spAutoFit/>
          </a:bodyPr>
          <a:lstStyle/>
          <a:p>
            <a:pPr algn="ctr"/>
            <a:r>
              <a:rPr lang="en-US" dirty="0" smtClean="0"/>
              <a:t>Cool</a:t>
            </a:r>
            <a:endParaRPr lang="en-US" dirty="0"/>
          </a:p>
        </p:txBody>
      </p:sp>
      <p:sp>
        <p:nvSpPr>
          <p:cNvPr id="37" name="Rectangle 36"/>
          <p:cNvSpPr/>
          <p:nvPr/>
        </p:nvSpPr>
        <p:spPr>
          <a:xfrm>
            <a:off x="3581400" y="6019800"/>
            <a:ext cx="3056081" cy="457200"/>
          </a:xfrm>
          <a:prstGeom prst="rect">
            <a:avLst/>
          </a:prstGeom>
          <a:gradFill flip="none" rotWithShape="1">
            <a:gsLst>
              <a:gs pos="45000">
                <a:schemeClr val="accent2">
                  <a:lumMod val="50000"/>
                </a:schemeClr>
              </a:gs>
              <a:gs pos="100000">
                <a:srgbClr val="E61212"/>
              </a:gs>
              <a:gs pos="0">
                <a:schemeClr val="tx1">
                  <a:lumMod val="75000"/>
                  <a:lumOff val="2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1676400" y="5454134"/>
            <a:ext cx="1752600" cy="369332"/>
          </a:xfrm>
          <a:prstGeom prst="rect">
            <a:avLst/>
          </a:prstGeom>
          <a:noFill/>
        </p:spPr>
        <p:txBody>
          <a:bodyPr wrap="square" rtlCol="0">
            <a:spAutoFit/>
          </a:bodyPr>
          <a:lstStyle/>
          <a:p>
            <a:pPr algn="r"/>
            <a:r>
              <a:rPr lang="en-US" dirty="0" smtClean="0"/>
              <a:t>Value</a:t>
            </a:r>
            <a:endParaRPr lang="en-US" dirty="0"/>
          </a:p>
        </p:txBody>
      </p:sp>
      <p:sp>
        <p:nvSpPr>
          <p:cNvPr id="39" name="TextBox 38"/>
          <p:cNvSpPr txBox="1"/>
          <p:nvPr/>
        </p:nvSpPr>
        <p:spPr>
          <a:xfrm>
            <a:off x="1066800" y="6096000"/>
            <a:ext cx="2362200" cy="369332"/>
          </a:xfrm>
          <a:prstGeom prst="rect">
            <a:avLst/>
          </a:prstGeom>
          <a:noFill/>
        </p:spPr>
        <p:txBody>
          <a:bodyPr wrap="square" rtlCol="0">
            <a:spAutoFit/>
          </a:bodyPr>
          <a:lstStyle/>
          <a:p>
            <a:pPr algn="r"/>
            <a:r>
              <a:rPr lang="en-US" dirty="0" smtClean="0"/>
              <a:t>Intensity/Saturation</a:t>
            </a:r>
            <a:endParaRPr lang="en-US" dirty="0"/>
          </a:p>
        </p:txBody>
      </p:sp>
      <p:sp>
        <p:nvSpPr>
          <p:cNvPr id="40" name="TextBox 39"/>
          <p:cNvSpPr txBox="1"/>
          <p:nvPr/>
        </p:nvSpPr>
        <p:spPr>
          <a:xfrm>
            <a:off x="4267200" y="2895600"/>
            <a:ext cx="1752600" cy="646331"/>
          </a:xfrm>
          <a:prstGeom prst="rect">
            <a:avLst/>
          </a:prstGeom>
          <a:noFill/>
        </p:spPr>
        <p:txBody>
          <a:bodyPr wrap="square" rtlCol="0">
            <a:spAutoFit/>
          </a:bodyPr>
          <a:lstStyle/>
          <a:p>
            <a:pPr algn="ctr"/>
            <a:r>
              <a:rPr lang="en-US" dirty="0" smtClean="0"/>
              <a:t>Color</a:t>
            </a:r>
          </a:p>
          <a:p>
            <a:pPr algn="ctr"/>
            <a:r>
              <a:rPr lang="en-US" dirty="0" smtClean="0"/>
              <a:t>Wheel</a:t>
            </a:r>
            <a:endParaRPr lang="en-US" dirty="0"/>
          </a:p>
        </p:txBody>
      </p:sp>
    </p:spTree>
    <p:extLst>
      <p:ext uri="{BB962C8B-B14F-4D97-AF65-F5344CB8AC3E}">
        <p14:creationId xmlns:p14="http://schemas.microsoft.com/office/powerpoint/2010/main" val="1475200131"/>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Primary Colors</a:t>
            </a:r>
          </a:p>
        </p:txBody>
      </p:sp>
      <p:sp>
        <p:nvSpPr>
          <p:cNvPr id="7171" name="Rectangle 3"/>
          <p:cNvSpPr>
            <a:spLocks noGrp="1" noChangeArrowheads="1"/>
          </p:cNvSpPr>
          <p:nvPr>
            <p:ph type="body" sz="half" idx="1"/>
          </p:nvPr>
        </p:nvSpPr>
        <p:spPr>
          <a:xfrm>
            <a:off x="527050" y="3004344"/>
            <a:ext cx="3390900" cy="3403600"/>
          </a:xfrm>
        </p:spPr>
        <p:txBody>
          <a:bodyPr>
            <a:normAutofit fontScale="92500" lnSpcReduction="10000"/>
          </a:bodyPr>
          <a:lstStyle/>
          <a:p>
            <a:pPr>
              <a:buFontTx/>
              <a:buNone/>
            </a:pPr>
            <a:endParaRPr lang="en-US" altLang="en-US" dirty="0">
              <a:cs typeface="Arial" panose="020B0604020202020204" pitchFamily="34" charset="0"/>
            </a:endParaRPr>
          </a:p>
          <a:p>
            <a:r>
              <a:rPr lang="en-US" altLang="en-US" dirty="0">
                <a:cs typeface="Arial" panose="020B0604020202020204" pitchFamily="34" charset="0"/>
              </a:rPr>
              <a:t>The primary colors are </a:t>
            </a:r>
            <a:r>
              <a:rPr lang="en-US" altLang="en-US" dirty="0">
                <a:solidFill>
                  <a:srgbClr val="FF0000"/>
                </a:solidFill>
                <a:cs typeface="Arial" panose="020B0604020202020204" pitchFamily="34" charset="0"/>
              </a:rPr>
              <a:t>red, </a:t>
            </a:r>
            <a:r>
              <a:rPr lang="en-US" altLang="en-US" dirty="0">
                <a:solidFill>
                  <a:srgbClr val="3333CC"/>
                </a:solidFill>
                <a:cs typeface="Arial" panose="020B0604020202020204" pitchFamily="34" charset="0"/>
              </a:rPr>
              <a:t>blue,</a:t>
            </a:r>
            <a:r>
              <a:rPr lang="en-US" altLang="en-US" dirty="0">
                <a:cs typeface="Arial" panose="020B0604020202020204" pitchFamily="34" charset="0"/>
              </a:rPr>
              <a:t> and </a:t>
            </a:r>
            <a:r>
              <a:rPr lang="en-US" altLang="en-US" dirty="0">
                <a:solidFill>
                  <a:srgbClr val="E1DC00"/>
                </a:solidFill>
                <a:cs typeface="Arial" panose="020B0604020202020204" pitchFamily="34" charset="0"/>
              </a:rPr>
              <a:t>yellow.</a:t>
            </a:r>
            <a:endParaRPr lang="en-US" altLang="en-US" dirty="0">
              <a:solidFill>
                <a:srgbClr val="E1DC00"/>
              </a:solidFill>
              <a:cs typeface="Times New Roman" panose="02020603050405020304" pitchFamily="18" charset="0"/>
            </a:endParaRPr>
          </a:p>
          <a:p>
            <a:r>
              <a:rPr lang="en-US" altLang="en-US" dirty="0">
                <a:cs typeface="Arial" panose="020B0604020202020204" pitchFamily="34" charset="0"/>
              </a:rPr>
              <a:t>Primary colors cannot be made from other colors.</a:t>
            </a:r>
          </a:p>
        </p:txBody>
      </p:sp>
      <p:pic>
        <p:nvPicPr>
          <p:cNvPr id="7173" name="Picture 5" descr="http://www.wiu.edu/users/sew100/itt351Project/Images/Color/Primary.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413000" y="1757363"/>
            <a:ext cx="4237038" cy="1000125"/>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http://www.wiu.edu/users/sew100/itt351Project/Images/Color/Color-Wheel.jp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188003" y="3173413"/>
            <a:ext cx="4585494" cy="3022600"/>
          </a:xfrm>
          <a:prstGeom prst="rect">
            <a:avLst/>
          </a:prstGeom>
          <a:noFill/>
          <a:extLst>
            <a:ext uri="{909E8E84-426E-40DD-AFC4-6F175D3DCCD1}">
              <a14:hiddenFill xmlns:a14="http://schemas.microsoft.com/office/drawing/2010/main">
                <a:solidFill>
                  <a:srgbClr val="FFFFFF"/>
                </a:solidFill>
              </a14:hiddenFill>
            </a:ext>
          </a:extLst>
        </p:spPr>
      </p:pic>
      <p:sp>
        <p:nvSpPr>
          <p:cNvPr id="7176" name="Rectangle 8"/>
          <p:cNvSpPr>
            <a:spLocks noChangeArrowheads="1"/>
          </p:cNvSpPr>
          <p:nvPr/>
        </p:nvSpPr>
        <p:spPr bwMode="auto">
          <a:xfrm>
            <a:off x="2222500" y="1638300"/>
            <a:ext cx="4584700" cy="1206500"/>
          </a:xfrm>
          <a:prstGeom prst="rect">
            <a:avLst/>
          </a:prstGeom>
          <a:noFill/>
          <a:ln w="1016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25627281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animEffect transition="in" filter="wipe(down)">
                                      <p:cBhvr>
                                        <p:cTn id="7" dur="500"/>
                                        <p:tgtEl>
                                          <p:spTgt spid="71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171">
                                            <p:txEl>
                                              <p:pRg st="2" end="2"/>
                                            </p:txEl>
                                          </p:spTgt>
                                        </p:tgtEl>
                                        <p:attrNameLst>
                                          <p:attrName>style.visibility</p:attrName>
                                        </p:attrNameLst>
                                      </p:cBhvr>
                                      <p:to>
                                        <p:strVal val="visible"/>
                                      </p:to>
                                    </p:set>
                                    <p:animEffect transition="in" filter="fade">
                                      <p:cBhvr>
                                        <p:cTn id="12" dur="1000"/>
                                        <p:tgtEl>
                                          <p:spTgt spid="7171">
                                            <p:txEl>
                                              <p:pRg st="2" end="2"/>
                                            </p:txEl>
                                          </p:spTgt>
                                        </p:tgtEl>
                                      </p:cBhvr>
                                    </p:animEffect>
                                    <p:anim calcmode="lin" valueType="num">
                                      <p:cBhvr>
                                        <p:cTn id="13"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Secondary Colors</a:t>
            </a:r>
          </a:p>
        </p:txBody>
      </p:sp>
      <p:sp>
        <p:nvSpPr>
          <p:cNvPr id="5124" name="Rectangle 4"/>
          <p:cNvSpPr>
            <a:spLocks noGrp="1" noChangeArrowheads="1"/>
          </p:cNvSpPr>
          <p:nvPr>
            <p:ph type="body" sz="half" idx="2"/>
          </p:nvPr>
        </p:nvSpPr>
        <p:spPr>
          <a:xfrm>
            <a:off x="381000" y="1511300"/>
            <a:ext cx="3225800" cy="5041900"/>
          </a:xfrm>
        </p:spPr>
        <p:txBody>
          <a:bodyPr>
            <a:normAutofit/>
          </a:bodyPr>
          <a:lstStyle/>
          <a:p>
            <a:r>
              <a:rPr lang="en-US" altLang="en-US" dirty="0">
                <a:cs typeface="Arial" panose="020B0604020202020204" pitchFamily="34" charset="0"/>
              </a:rPr>
              <a:t>The secondary colors are </a:t>
            </a:r>
            <a:r>
              <a:rPr lang="en-US" altLang="en-US" dirty="0">
                <a:solidFill>
                  <a:srgbClr val="FF9900"/>
                </a:solidFill>
                <a:cs typeface="Arial" panose="020B0604020202020204" pitchFamily="34" charset="0"/>
              </a:rPr>
              <a:t>orange,</a:t>
            </a:r>
            <a:r>
              <a:rPr lang="en-US" altLang="en-US" dirty="0">
                <a:cs typeface="Arial" panose="020B0604020202020204" pitchFamily="34" charset="0"/>
              </a:rPr>
              <a:t> </a:t>
            </a:r>
            <a:r>
              <a:rPr lang="en-US" altLang="en-US" dirty="0">
                <a:solidFill>
                  <a:srgbClr val="00B050"/>
                </a:solidFill>
                <a:cs typeface="Arial" panose="020B0604020202020204" pitchFamily="34" charset="0"/>
              </a:rPr>
              <a:t>green</a:t>
            </a:r>
            <a:r>
              <a:rPr lang="en-US" altLang="en-US" dirty="0">
                <a:solidFill>
                  <a:schemeClr val="folHlink"/>
                </a:solidFill>
                <a:cs typeface="Arial" panose="020B0604020202020204" pitchFamily="34" charset="0"/>
              </a:rPr>
              <a:t>,</a:t>
            </a:r>
            <a:r>
              <a:rPr lang="en-US" altLang="en-US" dirty="0">
                <a:cs typeface="Arial" panose="020B0604020202020204" pitchFamily="34" charset="0"/>
              </a:rPr>
              <a:t> and </a:t>
            </a:r>
            <a:r>
              <a:rPr lang="en-US" altLang="en-US" dirty="0">
                <a:solidFill>
                  <a:srgbClr val="660066"/>
                </a:solidFill>
                <a:cs typeface="Arial" panose="020B0604020202020204" pitchFamily="34" charset="0"/>
              </a:rPr>
              <a:t>purple.</a:t>
            </a:r>
            <a:endParaRPr lang="en-US" altLang="en-US" dirty="0">
              <a:solidFill>
                <a:srgbClr val="660066"/>
              </a:solidFill>
              <a:cs typeface="Times New Roman" panose="02020603050405020304" pitchFamily="18" charset="0"/>
            </a:endParaRPr>
          </a:p>
          <a:p>
            <a:r>
              <a:rPr lang="en-US" altLang="en-US" dirty="0">
                <a:cs typeface="Arial" panose="020B0604020202020204" pitchFamily="34" charset="0"/>
              </a:rPr>
              <a:t>Secondary colors are made from mixing the primary colors.</a:t>
            </a:r>
            <a:r>
              <a:rPr lang="en-US" altLang="en-US" dirty="0"/>
              <a:t> </a:t>
            </a:r>
          </a:p>
        </p:txBody>
      </p:sp>
      <p:sp>
        <p:nvSpPr>
          <p:cNvPr id="5136" name="Rectangle 16"/>
          <p:cNvSpPr>
            <a:spLocks noChangeArrowheads="1"/>
          </p:cNvSpPr>
          <p:nvPr/>
        </p:nvSpPr>
        <p:spPr bwMode="auto">
          <a:xfrm>
            <a:off x="2871788" y="2000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5137" name="Picture 17" descr="http://www.wiu.edu/users/sew100/itt351Project/Images/Color/Secondary.jpg"/>
          <p:cNvPicPr>
            <a:picLocks noGrp="1" noChangeAspect="1" noChangeArrowheads="1"/>
          </p:cNvPicPr>
          <p:nvPr>
            <p:ph type="chart" sz="half" idx="1"/>
          </p:nvPr>
        </p:nvPicPr>
        <p:blipFill>
          <a:blip r:embed="rId2" r:link="rId3">
            <a:extLst>
              <a:ext uri="{28A0092B-C50C-407E-A947-70E740481C1C}">
                <a14:useLocalDpi xmlns:a14="http://schemas.microsoft.com/office/drawing/2010/main" val="0"/>
              </a:ext>
            </a:extLst>
          </a:blip>
          <a:srcRect/>
          <a:stretch>
            <a:fillRect/>
          </a:stretch>
        </p:blipFill>
        <p:spPr>
          <a:xfrm>
            <a:off x="4343400" y="1643063"/>
            <a:ext cx="4362450" cy="4633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39" name="Rectangle 19"/>
          <p:cNvSpPr>
            <a:spLocks noChangeArrowheads="1"/>
          </p:cNvSpPr>
          <p:nvPr/>
        </p:nvSpPr>
        <p:spPr bwMode="auto">
          <a:xfrm>
            <a:off x="561975" y="933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141" name="Rectangle 21"/>
          <p:cNvSpPr>
            <a:spLocks noChangeArrowheads="1"/>
          </p:cNvSpPr>
          <p:nvPr/>
        </p:nvSpPr>
        <p:spPr bwMode="auto">
          <a:xfrm>
            <a:off x="4191000" y="1511300"/>
            <a:ext cx="4660900" cy="4876800"/>
          </a:xfrm>
          <a:prstGeom prst="rect">
            <a:avLst/>
          </a:prstGeom>
          <a:noFill/>
          <a:ln w="1016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3" name="AutoShape 23">
            <a:hlinkClick r:id="rId4" action="ppaction://hlinksldjump" highlightClick="1"/>
          </p:cNvPr>
          <p:cNvSpPr>
            <a:spLocks noChangeArrowheads="1"/>
          </p:cNvSpPr>
          <p:nvPr/>
        </p:nvSpPr>
        <p:spPr bwMode="auto">
          <a:xfrm>
            <a:off x="0" y="5727700"/>
            <a:ext cx="1371600" cy="1130300"/>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7790523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animEffect transition="in" filter="fade">
                                      <p:cBhvr>
                                        <p:cTn id="7" dur="1000"/>
                                        <p:tgtEl>
                                          <p:spTgt spid="5124">
                                            <p:txEl>
                                              <p:pRg st="0" end="0"/>
                                            </p:txEl>
                                          </p:spTgt>
                                        </p:tgtEl>
                                      </p:cBhvr>
                                    </p:animEffect>
                                    <p:anim calcmode="lin" valueType="num">
                                      <p:cBhvr>
                                        <p:cTn id="8" dur="1000" fill="hold"/>
                                        <p:tgtEl>
                                          <p:spTgt spid="51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124">
                                            <p:txEl>
                                              <p:pRg st="1" end="1"/>
                                            </p:txEl>
                                          </p:spTgt>
                                        </p:tgtEl>
                                        <p:attrNameLst>
                                          <p:attrName>style.visibility</p:attrName>
                                        </p:attrNameLst>
                                      </p:cBhvr>
                                      <p:to>
                                        <p:strVal val="visible"/>
                                      </p:to>
                                    </p:set>
                                    <p:animEffect transition="in" filter="circle(in)">
                                      <p:cBhvr>
                                        <p:cTn id="14" dur="2000"/>
                                        <p:tgtEl>
                                          <p:spTgt spid="51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normAutofit/>
          </a:bodyPr>
          <a:lstStyle/>
          <a:p>
            <a:r>
              <a:rPr lang="en-US" altLang="en-US" sz="6000" dirty="0" smtClean="0">
                <a:latin typeface="Aharoni" panose="02010803020104030203" pitchFamily="2" charset="-79"/>
                <a:cs typeface="Aharoni" panose="02010803020104030203" pitchFamily="2" charset="-79"/>
              </a:rPr>
              <a:t>Hots </a:t>
            </a:r>
            <a:r>
              <a:rPr lang="en-US" altLang="en-US" sz="6000" dirty="0">
                <a:latin typeface="Aharoni" panose="02010803020104030203" pitchFamily="2" charset="-79"/>
                <a:cs typeface="Aharoni" panose="02010803020104030203" pitchFamily="2" charset="-79"/>
              </a:rPr>
              <a:t>and Colds</a:t>
            </a:r>
          </a:p>
        </p:txBody>
      </p:sp>
      <p:pic>
        <p:nvPicPr>
          <p:cNvPr id="192521" name="Picture 9" descr="hots and colds"/>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295400" y="1219200"/>
            <a:ext cx="6781800" cy="5486400"/>
          </a:xfrm>
        </p:spPr>
      </p:pic>
    </p:spTree>
    <p:extLst>
      <p:ext uri="{BB962C8B-B14F-4D97-AF65-F5344CB8AC3E}">
        <p14:creationId xmlns:p14="http://schemas.microsoft.com/office/powerpoint/2010/main" val="2117222133"/>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5" name="Picture 19" descr="sun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7113" y="0"/>
            <a:ext cx="3036887" cy="2935288"/>
          </a:xfrm>
          <a:prstGeom prst="rect">
            <a:avLst/>
          </a:prstGeom>
          <a:noFill/>
          <a:extLst>
            <a:ext uri="{909E8E84-426E-40DD-AFC4-6F175D3DCCD1}">
              <a14:hiddenFill xmlns:a14="http://schemas.microsoft.com/office/drawing/2010/main">
                <a:solidFill>
                  <a:srgbClr val="FFFFFF"/>
                </a:solidFill>
              </a14:hiddenFill>
            </a:ext>
          </a:extLst>
        </p:spPr>
      </p:pic>
      <p:sp>
        <p:nvSpPr>
          <p:cNvPr id="9218" name="Rectangle 2"/>
          <p:cNvSpPr>
            <a:spLocks noGrp="1" noChangeArrowheads="1"/>
          </p:cNvSpPr>
          <p:nvPr>
            <p:ph type="title"/>
          </p:nvPr>
        </p:nvSpPr>
        <p:spPr>
          <a:xfrm>
            <a:off x="-1219200" y="310357"/>
            <a:ext cx="7772400" cy="977900"/>
          </a:xfrm>
        </p:spPr>
        <p:txBody>
          <a:bodyPr/>
          <a:lstStyle/>
          <a:p>
            <a:r>
              <a:rPr lang="en-US" altLang="en-US" dirty="0"/>
              <a:t>Warm Colors</a:t>
            </a:r>
          </a:p>
        </p:txBody>
      </p:sp>
      <p:sp>
        <p:nvSpPr>
          <p:cNvPr id="9220" name="Rectangle 4"/>
          <p:cNvSpPr>
            <a:spLocks noGrp="1" noChangeArrowheads="1"/>
          </p:cNvSpPr>
          <p:nvPr>
            <p:ph type="body" sz="half" idx="2"/>
          </p:nvPr>
        </p:nvSpPr>
        <p:spPr>
          <a:xfrm>
            <a:off x="2871657" y="2102644"/>
            <a:ext cx="3810000" cy="4140200"/>
          </a:xfrm>
        </p:spPr>
        <p:txBody>
          <a:bodyPr>
            <a:normAutofit fontScale="85000" lnSpcReduction="10000"/>
          </a:bodyPr>
          <a:lstStyle/>
          <a:p>
            <a:r>
              <a:rPr lang="en-US" altLang="en-US" dirty="0">
                <a:cs typeface="Arial" panose="020B0604020202020204" pitchFamily="34" charset="0"/>
              </a:rPr>
              <a:t>The warm colors are </a:t>
            </a:r>
            <a:r>
              <a:rPr lang="en-US" altLang="en-US" dirty="0">
                <a:solidFill>
                  <a:srgbClr val="CC0000"/>
                </a:solidFill>
                <a:cs typeface="Arial" panose="020B0604020202020204" pitchFamily="34" charset="0"/>
              </a:rPr>
              <a:t>red,</a:t>
            </a:r>
            <a:r>
              <a:rPr lang="en-US" altLang="en-US" dirty="0">
                <a:cs typeface="Arial" panose="020B0604020202020204" pitchFamily="34" charset="0"/>
              </a:rPr>
              <a:t> </a:t>
            </a:r>
            <a:r>
              <a:rPr lang="en-US" altLang="en-US" dirty="0">
                <a:solidFill>
                  <a:srgbClr val="FF9900"/>
                </a:solidFill>
                <a:cs typeface="Arial" panose="020B0604020202020204" pitchFamily="34" charset="0"/>
              </a:rPr>
              <a:t>orange,</a:t>
            </a:r>
            <a:r>
              <a:rPr lang="en-US" altLang="en-US" dirty="0">
                <a:cs typeface="Arial" panose="020B0604020202020204" pitchFamily="34" charset="0"/>
              </a:rPr>
              <a:t> </a:t>
            </a:r>
            <a:r>
              <a:rPr lang="en-US" altLang="en-US" dirty="0">
                <a:solidFill>
                  <a:srgbClr val="F2EC00"/>
                </a:solidFill>
                <a:cs typeface="Arial" panose="020B0604020202020204" pitchFamily="34" charset="0"/>
              </a:rPr>
              <a:t>yellow,</a:t>
            </a:r>
            <a:r>
              <a:rPr lang="en-US" altLang="en-US" dirty="0">
                <a:cs typeface="Arial" panose="020B0604020202020204" pitchFamily="34" charset="0"/>
              </a:rPr>
              <a:t> and anything in between.</a:t>
            </a:r>
            <a:endParaRPr lang="en-US" altLang="en-US" dirty="0">
              <a:cs typeface="Times New Roman" panose="02020603050405020304" pitchFamily="18" charset="0"/>
            </a:endParaRPr>
          </a:p>
          <a:p>
            <a:r>
              <a:rPr lang="en-US" altLang="en-US" dirty="0">
                <a:cs typeface="Arial" panose="020B0604020202020204" pitchFamily="34" charset="0"/>
              </a:rPr>
              <a:t>They are called warm because they remind you of the sun or fire. </a:t>
            </a:r>
            <a:endParaRPr lang="en-US" altLang="en-US" dirty="0"/>
          </a:p>
          <a:p>
            <a:r>
              <a:rPr lang="en-US" altLang="en-US" dirty="0">
                <a:cs typeface="Arial" panose="020B0604020202020204" pitchFamily="34" charset="0"/>
              </a:rPr>
              <a:t>Warm colors seem to come out at you in space. </a:t>
            </a:r>
            <a:endParaRPr lang="en-US" altLang="en-US" dirty="0"/>
          </a:p>
        </p:txBody>
      </p:sp>
      <p:sp>
        <p:nvSpPr>
          <p:cNvPr id="9222" name="Rectangle 6"/>
          <p:cNvSpPr>
            <a:spLocks noChangeArrowheads="1"/>
          </p:cNvSpPr>
          <p:nvPr/>
        </p:nvSpPr>
        <p:spPr bwMode="auto">
          <a:xfrm>
            <a:off x="3238500" y="3114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9223" name="Picture 7" descr="http://www.wiu.edu/users/sew100/itt351Project/Images/Color/WARMCOOL.gif"/>
          <p:cNvPicPr>
            <a:picLocks noChangeAspect="1" noChangeArrowheads="1"/>
          </p:cNvPicPr>
          <p:nvPr/>
        </p:nvPicPr>
        <p:blipFill>
          <a:blip r:embed="rId3" r:link="rId4">
            <a:extLst>
              <a:ext uri="{28A0092B-C50C-407E-A947-70E740481C1C}">
                <a14:useLocalDpi xmlns:a14="http://schemas.microsoft.com/office/drawing/2010/main" val="0"/>
              </a:ext>
            </a:extLst>
          </a:blip>
          <a:srcRect t="9825" r="52333"/>
          <a:stretch>
            <a:fillRect/>
          </a:stretch>
        </p:blipFill>
        <p:spPr bwMode="auto">
          <a:xfrm>
            <a:off x="402432" y="1467644"/>
            <a:ext cx="24003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AutoShape 16">
            <a:hlinkClick r:id="rId5" action="ppaction://hlinksldjump" highlightClick="1"/>
          </p:cNvPr>
          <p:cNvSpPr>
            <a:spLocks noChangeArrowheads="1"/>
          </p:cNvSpPr>
          <p:nvPr/>
        </p:nvSpPr>
        <p:spPr bwMode="auto">
          <a:xfrm>
            <a:off x="8445500" y="6183313"/>
            <a:ext cx="509588" cy="449262"/>
          </a:xfrm>
          <a:prstGeom prst="actionButtonForwardNex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solidFill>
                <a:schemeClr val="accent2"/>
              </a:solidFill>
            </a:endParaRPr>
          </a:p>
        </p:txBody>
      </p:sp>
      <p:sp>
        <p:nvSpPr>
          <p:cNvPr id="9233" name="Text Box 17"/>
          <p:cNvSpPr txBox="1">
            <a:spLocks noChangeArrowheads="1"/>
          </p:cNvSpPr>
          <p:nvPr/>
        </p:nvSpPr>
        <p:spPr bwMode="auto">
          <a:xfrm>
            <a:off x="7462838" y="6196013"/>
            <a:ext cx="1217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a:solidFill>
                  <a:srgbClr val="000066"/>
                </a:solidFill>
              </a:rPr>
              <a:t>NEXT</a:t>
            </a:r>
          </a:p>
        </p:txBody>
      </p:sp>
    </p:spTree>
    <p:extLst>
      <p:ext uri="{BB962C8B-B14F-4D97-AF65-F5344CB8AC3E}">
        <p14:creationId xmlns:p14="http://schemas.microsoft.com/office/powerpoint/2010/main" val="14847682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animEffect transition="in" filter="barn(inVertical)">
                                      <p:cBhvr>
                                        <p:cTn id="7" dur="500"/>
                                        <p:tgtEl>
                                          <p:spTgt spid="9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220">
                                            <p:txEl>
                                              <p:pRg st="1" end="1"/>
                                            </p:txEl>
                                          </p:spTgt>
                                        </p:tgtEl>
                                        <p:attrNameLst>
                                          <p:attrName>style.visibility</p:attrName>
                                        </p:attrNameLst>
                                      </p:cBhvr>
                                      <p:to>
                                        <p:strVal val="visible"/>
                                      </p:to>
                                    </p:set>
                                    <p:animEffect transition="in" filter="circle(in)">
                                      <p:cBhvr>
                                        <p:cTn id="12" dur="2000"/>
                                        <p:tgtEl>
                                          <p:spTgt spid="9220">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9220">
                                            <p:txEl>
                                              <p:pRg st="2" end="2"/>
                                            </p:txEl>
                                          </p:spTgt>
                                        </p:tgtEl>
                                        <p:attrNameLst>
                                          <p:attrName>style.visibility</p:attrName>
                                        </p:attrNameLst>
                                      </p:cBhvr>
                                      <p:to>
                                        <p:strVal val="visible"/>
                                      </p:to>
                                    </p:set>
                                    <p:animEffect transition="in" filter="circle(in)">
                                      <p:cBhvr>
                                        <p:cTn id="15" dur="2000"/>
                                        <p:tgtEl>
                                          <p:spTgt spid="92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58825" y="217488"/>
            <a:ext cx="7772400" cy="977900"/>
          </a:xfrm>
        </p:spPr>
        <p:txBody>
          <a:bodyPr/>
          <a:lstStyle/>
          <a:p>
            <a:r>
              <a:rPr lang="en-US" altLang="en-US" dirty="0"/>
              <a:t>Warm Colors</a:t>
            </a:r>
          </a:p>
        </p:txBody>
      </p:sp>
      <p:sp>
        <p:nvSpPr>
          <p:cNvPr id="37892" name="Rectangle 4"/>
          <p:cNvSpPr>
            <a:spLocks noGrp="1" noChangeArrowheads="1"/>
          </p:cNvSpPr>
          <p:nvPr>
            <p:ph type="body" sz="half" idx="2"/>
          </p:nvPr>
        </p:nvSpPr>
        <p:spPr>
          <a:xfrm>
            <a:off x="1293019" y="5100638"/>
            <a:ext cx="7278688" cy="2057400"/>
          </a:xfrm>
        </p:spPr>
        <p:txBody>
          <a:bodyPr/>
          <a:lstStyle/>
          <a:p>
            <a:pPr fontAlgn="t"/>
            <a:r>
              <a:rPr lang="en-US" altLang="en-US" sz="2000" dirty="0">
                <a:solidFill>
                  <a:srgbClr val="000000"/>
                </a:solidFill>
                <a:cs typeface="Arial" panose="020B0604020202020204" pitchFamily="34" charset="0"/>
              </a:rPr>
              <a:t>In </a:t>
            </a:r>
            <a:r>
              <a:rPr lang="en-US" altLang="en-US" sz="2000" i="1" dirty="0">
                <a:solidFill>
                  <a:srgbClr val="000000"/>
                </a:solidFill>
                <a:cs typeface="Arial" panose="020B0604020202020204" pitchFamily="34" charset="0"/>
              </a:rPr>
              <a:t>The Fighting </a:t>
            </a:r>
            <a:r>
              <a:rPr lang="en-US" altLang="en-US" sz="2000" i="1" dirty="0" err="1">
                <a:solidFill>
                  <a:srgbClr val="000000"/>
                </a:solidFill>
                <a:cs typeface="Arial" panose="020B0604020202020204" pitchFamily="34" charset="0"/>
              </a:rPr>
              <a:t>Temeraire</a:t>
            </a:r>
            <a:r>
              <a:rPr lang="en-US" altLang="en-US" sz="2000" dirty="0">
                <a:solidFill>
                  <a:srgbClr val="000000"/>
                </a:solidFill>
                <a:cs typeface="Arial" panose="020B0604020202020204" pitchFamily="34" charset="0"/>
              </a:rPr>
              <a:t> by William Turner, the warm colors of the sunset give a feeling of brightness and heat. Look at the red spreading from the setting sun and the deep golden glow on the water. If you're feeling cold, looking at colors like these can actually make you feel warmer!</a:t>
            </a:r>
          </a:p>
          <a:p>
            <a:endParaRPr lang="en-US" altLang="en-US" sz="2000" dirty="0"/>
          </a:p>
        </p:txBody>
      </p:sp>
      <p:sp>
        <p:nvSpPr>
          <p:cNvPr id="37895" name="Text Box 7"/>
          <p:cNvSpPr txBox="1">
            <a:spLocks noChangeArrowheads="1"/>
          </p:cNvSpPr>
          <p:nvPr/>
        </p:nvSpPr>
        <p:spPr bwMode="auto">
          <a:xfrm>
            <a:off x="5181600" y="6400800"/>
            <a:ext cx="44989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1400" b="1" i="1" dirty="0">
                <a:solidFill>
                  <a:srgbClr val="000080"/>
                </a:solidFill>
                <a:latin typeface="Berlin Sans FB" panose="020E0602020502020306" pitchFamily="34" charset="0"/>
              </a:rPr>
              <a:t>  The Fighting </a:t>
            </a:r>
            <a:r>
              <a:rPr lang="en-US" altLang="en-US" sz="1400" b="1" i="1" dirty="0" err="1">
                <a:solidFill>
                  <a:srgbClr val="000080"/>
                </a:solidFill>
                <a:latin typeface="Berlin Sans FB" panose="020E0602020502020306" pitchFamily="34" charset="0"/>
              </a:rPr>
              <a:t>Temeraire</a:t>
            </a:r>
            <a:r>
              <a:rPr lang="en-US" altLang="en-US" sz="1400" b="1" dirty="0">
                <a:solidFill>
                  <a:srgbClr val="000080"/>
                </a:solidFill>
                <a:latin typeface="Berlin Sans FB" panose="020E0602020502020306" pitchFamily="34" charset="0"/>
              </a:rPr>
              <a:t> by William Turner</a:t>
            </a:r>
          </a:p>
        </p:txBody>
      </p:sp>
      <p:sp>
        <p:nvSpPr>
          <p:cNvPr id="37903" name="AutoShape 15">
            <a:hlinkClick r:id="rId2" action="ppaction://hlinksldjump" highlightClick="1"/>
          </p:cNvPr>
          <p:cNvSpPr>
            <a:spLocks noChangeArrowheads="1"/>
          </p:cNvSpPr>
          <p:nvPr/>
        </p:nvSpPr>
        <p:spPr bwMode="auto">
          <a:xfrm>
            <a:off x="246063" y="231775"/>
            <a:ext cx="798512" cy="217488"/>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7909" name="Picture 21" descr="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024507"/>
            <a:ext cx="8229599"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493875465"/>
      </p:ext>
    </p:extLst>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a:t>Cool Colors</a:t>
            </a:r>
          </a:p>
        </p:txBody>
      </p:sp>
      <p:sp>
        <p:nvSpPr>
          <p:cNvPr id="10244" name="Rectangle 4"/>
          <p:cNvSpPr>
            <a:spLocks noGrp="1" noChangeArrowheads="1"/>
          </p:cNvSpPr>
          <p:nvPr>
            <p:ph type="body" sz="half" idx="2"/>
          </p:nvPr>
        </p:nvSpPr>
        <p:spPr>
          <a:xfrm>
            <a:off x="3210993" y="2051844"/>
            <a:ext cx="3722687" cy="4356100"/>
          </a:xfrm>
        </p:spPr>
        <p:txBody>
          <a:bodyPr>
            <a:normAutofit fontScale="85000" lnSpcReduction="10000"/>
          </a:bodyPr>
          <a:lstStyle/>
          <a:p>
            <a:r>
              <a:rPr lang="en-US" altLang="en-US" dirty="0">
                <a:cs typeface="Arial" panose="020B0604020202020204" pitchFamily="34" charset="0"/>
              </a:rPr>
              <a:t>The Cool colors are </a:t>
            </a:r>
            <a:r>
              <a:rPr lang="en-US" altLang="en-US" dirty="0">
                <a:solidFill>
                  <a:srgbClr val="3333CC"/>
                </a:solidFill>
                <a:cs typeface="Arial" panose="020B0604020202020204" pitchFamily="34" charset="0"/>
              </a:rPr>
              <a:t>blue,</a:t>
            </a:r>
            <a:r>
              <a:rPr lang="en-US" altLang="en-US" dirty="0">
                <a:cs typeface="Arial" panose="020B0604020202020204" pitchFamily="34" charset="0"/>
              </a:rPr>
              <a:t> </a:t>
            </a:r>
            <a:r>
              <a:rPr lang="en-US" altLang="en-US" dirty="0">
                <a:solidFill>
                  <a:srgbClr val="00B050"/>
                </a:solidFill>
                <a:cs typeface="Arial" panose="020B0604020202020204" pitchFamily="34" charset="0"/>
              </a:rPr>
              <a:t>green, </a:t>
            </a:r>
            <a:r>
              <a:rPr lang="en-US" altLang="en-US" dirty="0">
                <a:solidFill>
                  <a:srgbClr val="660066"/>
                </a:solidFill>
                <a:cs typeface="Arial" panose="020B0604020202020204" pitchFamily="34" charset="0"/>
              </a:rPr>
              <a:t>purple</a:t>
            </a:r>
            <a:r>
              <a:rPr lang="en-US" altLang="en-US" dirty="0">
                <a:cs typeface="Arial" panose="020B0604020202020204" pitchFamily="34" charset="0"/>
              </a:rPr>
              <a:t> and anything in between.</a:t>
            </a:r>
            <a:endParaRPr lang="en-US" altLang="en-US" dirty="0">
              <a:cs typeface="Times New Roman" panose="02020603050405020304" pitchFamily="18" charset="0"/>
            </a:endParaRPr>
          </a:p>
          <a:p>
            <a:r>
              <a:rPr lang="en-US" altLang="en-US" dirty="0">
                <a:cs typeface="Arial" panose="020B0604020202020204" pitchFamily="34" charset="0"/>
              </a:rPr>
              <a:t>They are called cool because they remind you of the earth or a cool creek. </a:t>
            </a:r>
            <a:endParaRPr lang="en-US" altLang="en-US" dirty="0"/>
          </a:p>
          <a:p>
            <a:r>
              <a:rPr lang="en-US" altLang="en-US" dirty="0">
                <a:cs typeface="Arial" panose="020B0604020202020204" pitchFamily="34" charset="0"/>
              </a:rPr>
              <a:t>Cool colors seem to recede from you in space.</a:t>
            </a:r>
            <a:endParaRPr lang="en-US" altLang="en-US" sz="2000" dirty="0">
              <a:solidFill>
                <a:srgbClr val="663300"/>
              </a:solidFill>
            </a:endParaRPr>
          </a:p>
        </p:txBody>
      </p:sp>
      <p:sp>
        <p:nvSpPr>
          <p:cNvPr id="10246" name="Rectangle 6"/>
          <p:cNvSpPr>
            <a:spLocks noChangeArrowheads="1"/>
          </p:cNvSpPr>
          <p:nvPr/>
        </p:nvSpPr>
        <p:spPr bwMode="auto">
          <a:xfrm>
            <a:off x="3186113" y="1971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0247" name="Picture 7" descr="http://www.wiu.edu/users/sew100/itt351Project/Images/Color/WARMCOOL.gif"/>
          <p:cNvPicPr>
            <a:picLocks noGrp="1" noChangeAspect="1" noChangeArrowheads="1"/>
          </p:cNvPicPr>
          <p:nvPr>
            <p:ph type="chart" sz="half" idx="1"/>
          </p:nvPr>
        </p:nvPicPr>
        <p:blipFill>
          <a:blip r:embed="rId2" r:link="rId3">
            <a:extLst>
              <a:ext uri="{28A0092B-C50C-407E-A947-70E740481C1C}">
                <a14:useLocalDpi xmlns:a14="http://schemas.microsoft.com/office/drawing/2010/main" val="0"/>
              </a:ext>
            </a:extLst>
          </a:blip>
          <a:srcRect l="52333" t="9361"/>
          <a:stretch>
            <a:fillRect/>
          </a:stretch>
        </p:blipFill>
        <p:spPr>
          <a:xfrm>
            <a:off x="359557" y="1119188"/>
            <a:ext cx="2374900" cy="5305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8" name="AutoShape 8">
            <a:hlinkClick r:id="rId4" action="ppaction://hlinksldjump" highlightClick="1"/>
          </p:cNvPr>
          <p:cNvSpPr>
            <a:spLocks noChangeArrowheads="1"/>
          </p:cNvSpPr>
          <p:nvPr/>
        </p:nvSpPr>
        <p:spPr bwMode="auto">
          <a:xfrm>
            <a:off x="0" y="5727700"/>
            <a:ext cx="1371600" cy="1130300"/>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 name="AutoShape 16">
            <a:hlinkClick r:id="rId5" action="ppaction://hlinksldjump" highlightClick="1"/>
          </p:cNvPr>
          <p:cNvSpPr>
            <a:spLocks noChangeArrowheads="1"/>
          </p:cNvSpPr>
          <p:nvPr/>
        </p:nvSpPr>
        <p:spPr bwMode="auto">
          <a:xfrm>
            <a:off x="8445500" y="6183313"/>
            <a:ext cx="509588" cy="449262"/>
          </a:xfrm>
          <a:prstGeom prst="actionButtonForwardNex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solidFill>
                <a:schemeClr val="accent2"/>
              </a:solidFill>
            </a:endParaRPr>
          </a:p>
        </p:txBody>
      </p:sp>
      <p:sp>
        <p:nvSpPr>
          <p:cNvPr id="10257" name="Text Box 17"/>
          <p:cNvSpPr txBox="1">
            <a:spLocks noChangeArrowheads="1"/>
          </p:cNvSpPr>
          <p:nvPr/>
        </p:nvSpPr>
        <p:spPr bwMode="auto">
          <a:xfrm>
            <a:off x="7462838" y="6196013"/>
            <a:ext cx="1217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a:solidFill>
                  <a:srgbClr val="000066"/>
                </a:solidFill>
              </a:rPr>
              <a:t>NEXT</a:t>
            </a:r>
          </a:p>
        </p:txBody>
      </p:sp>
      <p:pic>
        <p:nvPicPr>
          <p:cNvPr id="10259" name="Picture 19" descr="lake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4976" y="1085116"/>
            <a:ext cx="2170112" cy="2116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43605"/>
      </p:ext>
    </p:extLst>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40968" y="12700"/>
            <a:ext cx="7772400" cy="977900"/>
          </a:xfrm>
        </p:spPr>
        <p:txBody>
          <a:bodyPr/>
          <a:lstStyle/>
          <a:p>
            <a:pPr algn="l"/>
            <a:r>
              <a:rPr lang="en-US" altLang="en-US" dirty="0"/>
              <a:t>       Cool Colors</a:t>
            </a:r>
          </a:p>
        </p:txBody>
      </p:sp>
      <p:sp>
        <p:nvSpPr>
          <p:cNvPr id="38916" name="Rectangle 4"/>
          <p:cNvSpPr>
            <a:spLocks noGrp="1" noChangeArrowheads="1"/>
          </p:cNvSpPr>
          <p:nvPr>
            <p:ph type="body" sz="half" idx="2"/>
          </p:nvPr>
        </p:nvSpPr>
        <p:spPr>
          <a:xfrm>
            <a:off x="-88567" y="1506941"/>
            <a:ext cx="3733799" cy="4571999"/>
          </a:xfrm>
        </p:spPr>
        <p:txBody>
          <a:bodyPr>
            <a:normAutofit lnSpcReduction="10000"/>
          </a:bodyPr>
          <a:lstStyle/>
          <a:p>
            <a:pPr fontAlgn="t"/>
            <a:r>
              <a:rPr lang="en-US" altLang="en-US" sz="2400" dirty="0">
                <a:solidFill>
                  <a:srgbClr val="000000"/>
                </a:solidFill>
                <a:latin typeface="Berlin Sans FB" panose="020E0602020502020306" pitchFamily="34" charset="0"/>
                <a:cs typeface="Arial" panose="020B0604020202020204" pitchFamily="34" charset="0"/>
              </a:rPr>
              <a:t>In this painting by Claude Monet, </a:t>
            </a:r>
            <a:r>
              <a:rPr lang="en-US" altLang="en-US" sz="2000" b="1" i="1" dirty="0"/>
              <a:t>The Walk, Lady with a Parasol</a:t>
            </a:r>
            <a:r>
              <a:rPr lang="en-US" altLang="en-US" sz="2000" dirty="0"/>
              <a:t> </a:t>
            </a:r>
            <a:r>
              <a:rPr lang="en-US" altLang="en-US" sz="2400" dirty="0">
                <a:solidFill>
                  <a:srgbClr val="000000"/>
                </a:solidFill>
                <a:latin typeface="Berlin Sans FB" panose="020E0602020502020306" pitchFamily="34" charset="0"/>
                <a:cs typeface="Arial" panose="020B0604020202020204" pitchFamily="34" charset="0"/>
              </a:rPr>
              <a:t>, the cool colors of the ground and sky contributes to the peaceful feeling of the painting. Imagine how different the painting would look with a bright red sky—it might seem more exciting or energetic than restful.</a:t>
            </a:r>
          </a:p>
          <a:p>
            <a:endParaRPr lang="en-US" altLang="en-US" sz="2000" dirty="0">
              <a:latin typeface="Berlin Sans FB" panose="020E0602020502020306" pitchFamily="34" charset="0"/>
            </a:endParaRPr>
          </a:p>
        </p:txBody>
      </p:sp>
      <p:sp>
        <p:nvSpPr>
          <p:cNvPr id="38923" name="Text Box 11"/>
          <p:cNvSpPr txBox="1">
            <a:spLocks noChangeArrowheads="1"/>
          </p:cNvSpPr>
          <p:nvPr/>
        </p:nvSpPr>
        <p:spPr bwMode="auto">
          <a:xfrm>
            <a:off x="5181600" y="6121021"/>
            <a:ext cx="37734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1800" b="1" i="1" dirty="0">
                <a:solidFill>
                  <a:srgbClr val="000080"/>
                </a:solidFill>
                <a:latin typeface="Berlin Sans FB" panose="020E0602020502020306" pitchFamily="34" charset="0"/>
              </a:rPr>
              <a:t>The Walk, Lady with a Parasol  </a:t>
            </a:r>
            <a:r>
              <a:rPr lang="en-US" altLang="en-US" sz="1800" b="1" dirty="0">
                <a:solidFill>
                  <a:srgbClr val="000080"/>
                </a:solidFill>
                <a:latin typeface="Berlin Sans FB" panose="020E0602020502020306" pitchFamily="34" charset="0"/>
              </a:rPr>
              <a:t>by Claude Monet</a:t>
            </a:r>
          </a:p>
        </p:txBody>
      </p:sp>
      <p:sp>
        <p:nvSpPr>
          <p:cNvPr id="38929" name="AutoShape 17">
            <a:hlinkClick r:id="rId2" action="ppaction://hlinksldjump" highlightClick="1"/>
          </p:cNvPr>
          <p:cNvSpPr>
            <a:spLocks noChangeArrowheads="1"/>
          </p:cNvSpPr>
          <p:nvPr/>
        </p:nvSpPr>
        <p:spPr bwMode="auto">
          <a:xfrm>
            <a:off x="0" y="5500688"/>
            <a:ext cx="1349375" cy="319087"/>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8931" name="Picture 19" descr="claude monet painting, The Walk, Lady with a Parasol, 1875"/>
          <p:cNvPicPr>
            <a:picLocks noChangeAspect="1" noChangeArrowheads="1"/>
          </p:cNvPicPr>
          <p:nvPr/>
        </p:nvPicPr>
        <p:blipFill>
          <a:blip r:embed="rId3" cstate="print">
            <a:lum bright="6000" contrast="12000"/>
            <a:extLst>
              <a:ext uri="{28A0092B-C50C-407E-A947-70E740481C1C}">
                <a14:useLocalDpi xmlns:a14="http://schemas.microsoft.com/office/drawing/2010/main" val="0"/>
              </a:ext>
            </a:extLst>
          </a:blip>
          <a:srcRect/>
          <a:stretch>
            <a:fillRect/>
          </a:stretch>
        </p:blipFill>
        <p:spPr bwMode="auto">
          <a:xfrm>
            <a:off x="4114800" y="376238"/>
            <a:ext cx="4765675" cy="5719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766476089"/>
      </p:ext>
    </p:extLst>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Grp="1" noChangeArrowheads="1"/>
          </p:cNvSpPr>
          <p:nvPr>
            <p:ph type="body" sz="half" idx="2"/>
          </p:nvPr>
        </p:nvSpPr>
        <p:spPr>
          <a:xfrm>
            <a:off x="685800" y="1498600"/>
            <a:ext cx="8305799" cy="4597400"/>
          </a:xfrm>
        </p:spPr>
        <p:txBody>
          <a:bodyPr>
            <a:normAutofit fontScale="92500" lnSpcReduction="20000"/>
          </a:bodyPr>
          <a:lstStyle/>
          <a:p>
            <a:pPr algn="ctr">
              <a:lnSpc>
                <a:spcPct val="90000"/>
              </a:lnSpc>
              <a:buFontTx/>
              <a:buNone/>
            </a:pPr>
            <a:endParaRPr lang="en-US" altLang="en-US" sz="7200" b="1" dirty="0">
              <a:solidFill>
                <a:srgbClr val="FF9900"/>
              </a:solidFill>
              <a:latin typeface="Berlin Sans FB" panose="020E0602020502020306" pitchFamily="34" charset="0"/>
              <a:cs typeface="Arial" panose="020B0604020202020204" pitchFamily="34" charset="0"/>
            </a:endParaRPr>
          </a:p>
          <a:p>
            <a:pPr>
              <a:lnSpc>
                <a:spcPct val="90000"/>
              </a:lnSpc>
              <a:buFontTx/>
              <a:buNone/>
            </a:pPr>
            <a:r>
              <a:rPr lang="en-US" altLang="en-US" sz="2800" dirty="0">
                <a:latin typeface="Berlin Sans FB" panose="020E0602020502020306" pitchFamily="34" charset="0"/>
                <a:cs typeface="Arial" panose="020B0604020202020204" pitchFamily="34" charset="0"/>
              </a:rPr>
              <a:t>An element of art which has three properties.</a:t>
            </a:r>
            <a:r>
              <a:rPr lang="en-US" altLang="en-US" sz="3200" dirty="0">
                <a:latin typeface="Berlin Sans FB" panose="020E0602020502020306" pitchFamily="34" charset="0"/>
                <a:cs typeface="Arial" panose="020B0604020202020204" pitchFamily="34" charset="0"/>
              </a:rPr>
              <a:t> </a:t>
            </a:r>
          </a:p>
          <a:p>
            <a:pPr>
              <a:lnSpc>
                <a:spcPct val="90000"/>
              </a:lnSpc>
              <a:buFontTx/>
              <a:buNone/>
            </a:pPr>
            <a:r>
              <a:rPr lang="en-US" altLang="en-US" dirty="0">
                <a:latin typeface="Berlin Sans FB" panose="020E0602020502020306" pitchFamily="34" charset="0"/>
                <a:cs typeface="Arial" panose="020B0604020202020204" pitchFamily="34" charset="0"/>
              </a:rPr>
              <a:t> </a:t>
            </a:r>
          </a:p>
          <a:p>
            <a:pPr>
              <a:lnSpc>
                <a:spcPct val="90000"/>
              </a:lnSpc>
              <a:buFontTx/>
              <a:buNone/>
            </a:pPr>
            <a:r>
              <a:rPr lang="en-US" altLang="en-US" dirty="0">
                <a:latin typeface="Berlin Sans FB" panose="020E0602020502020306" pitchFamily="34" charset="0"/>
                <a:cs typeface="Arial" panose="020B0604020202020204" pitchFamily="34" charset="0"/>
              </a:rPr>
              <a:t>1)  </a:t>
            </a:r>
            <a:r>
              <a:rPr lang="en-US" altLang="en-US" u="sng" dirty="0">
                <a:solidFill>
                  <a:schemeClr val="accent2"/>
                </a:solidFill>
                <a:latin typeface="Berlin Sans FB" panose="020E0602020502020306" pitchFamily="34" charset="0"/>
                <a:cs typeface="Arial" panose="020B0604020202020204" pitchFamily="34" charset="0"/>
              </a:rPr>
              <a:t>Hue</a:t>
            </a:r>
            <a:r>
              <a:rPr lang="en-US" altLang="en-US" dirty="0">
                <a:latin typeface="Berlin Sans FB" panose="020E0602020502020306" pitchFamily="34" charset="0"/>
                <a:cs typeface="Arial" panose="020B0604020202020204" pitchFamily="34" charset="0"/>
              </a:rPr>
              <a:t>, which is the name of a color. For example, red, yellow, blue are hues.   </a:t>
            </a:r>
          </a:p>
          <a:p>
            <a:pPr>
              <a:lnSpc>
                <a:spcPct val="90000"/>
              </a:lnSpc>
              <a:buFontTx/>
              <a:buNone/>
            </a:pPr>
            <a:r>
              <a:rPr lang="en-US" altLang="en-US" dirty="0">
                <a:latin typeface="Berlin Sans FB" panose="020E0602020502020306" pitchFamily="34" charset="0"/>
                <a:cs typeface="Arial" panose="020B0604020202020204" pitchFamily="34" charset="0"/>
              </a:rPr>
              <a:t>2) </a:t>
            </a:r>
            <a:r>
              <a:rPr lang="en-US" altLang="en-US" u="sng" dirty="0">
                <a:solidFill>
                  <a:schemeClr val="accent2"/>
                </a:solidFill>
                <a:latin typeface="Berlin Sans FB" panose="020E0602020502020306" pitchFamily="34" charset="0"/>
                <a:cs typeface="Arial" panose="020B0604020202020204" pitchFamily="34" charset="0"/>
              </a:rPr>
              <a:t>Intensity</a:t>
            </a:r>
            <a:r>
              <a:rPr lang="en-US" altLang="en-US" dirty="0">
                <a:latin typeface="Berlin Sans FB" panose="020E0602020502020306" pitchFamily="34" charset="0"/>
                <a:cs typeface="Arial" panose="020B0604020202020204" pitchFamily="34" charset="0"/>
              </a:rPr>
              <a:t>, which refers to the brightness and purity of a color.  For example, bright red or dull red.   </a:t>
            </a:r>
          </a:p>
          <a:p>
            <a:pPr>
              <a:lnSpc>
                <a:spcPct val="90000"/>
              </a:lnSpc>
              <a:buFontTx/>
              <a:buNone/>
            </a:pPr>
            <a:r>
              <a:rPr lang="en-US" altLang="en-US" dirty="0">
                <a:latin typeface="Berlin Sans FB" panose="020E0602020502020306" pitchFamily="34" charset="0"/>
                <a:cs typeface="Arial" panose="020B0604020202020204" pitchFamily="34" charset="0"/>
              </a:rPr>
              <a:t>3) </a:t>
            </a:r>
            <a:r>
              <a:rPr lang="en-US" altLang="en-US" u="sng" dirty="0">
                <a:solidFill>
                  <a:schemeClr val="accent2"/>
                </a:solidFill>
                <a:latin typeface="Berlin Sans FB" panose="020E0602020502020306" pitchFamily="34" charset="0"/>
                <a:cs typeface="Arial" panose="020B0604020202020204" pitchFamily="34" charset="0"/>
              </a:rPr>
              <a:t>Value</a:t>
            </a:r>
            <a:r>
              <a:rPr lang="en-US" altLang="en-US" dirty="0">
                <a:latin typeface="Berlin Sans FB" panose="020E0602020502020306" pitchFamily="34" charset="0"/>
                <a:cs typeface="Arial" panose="020B0604020202020204" pitchFamily="34" charset="0"/>
              </a:rPr>
              <a:t>, which refers to the lightness or darkness of a color. </a:t>
            </a:r>
          </a:p>
          <a:p>
            <a:pPr>
              <a:lnSpc>
                <a:spcPct val="90000"/>
              </a:lnSpc>
            </a:pPr>
            <a:endParaRPr lang="en-US" altLang="en-US" dirty="0">
              <a:latin typeface="Berlin Sans FB" panose="020E0602020502020306" pitchFamily="34" charset="0"/>
            </a:endParaRPr>
          </a:p>
        </p:txBody>
      </p:sp>
      <p:sp>
        <p:nvSpPr>
          <p:cNvPr id="21516" name="AutoShape 12">
            <a:hlinkClick r:id="rId2" action="ppaction://hlinksldjump" highlightClick="1"/>
          </p:cNvPr>
          <p:cNvSpPr>
            <a:spLocks noChangeArrowheads="1"/>
          </p:cNvSpPr>
          <p:nvPr/>
        </p:nvSpPr>
        <p:spPr bwMode="auto">
          <a:xfrm>
            <a:off x="1879600" y="3527425"/>
            <a:ext cx="682625" cy="319088"/>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7" name="AutoShape 13">
            <a:hlinkClick r:id="rId3" action="ppaction://hlinksldjump" highlightClick="1"/>
          </p:cNvPr>
          <p:cNvSpPr>
            <a:spLocks noChangeArrowheads="1"/>
          </p:cNvSpPr>
          <p:nvPr/>
        </p:nvSpPr>
        <p:spPr bwMode="auto">
          <a:xfrm>
            <a:off x="1878013" y="4281488"/>
            <a:ext cx="1204912" cy="349250"/>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8" name="AutoShape 14">
            <a:hlinkClick r:id="rId4" action="ppaction://hlinksldjump" highlightClick="1"/>
          </p:cNvPr>
          <p:cNvSpPr>
            <a:spLocks noChangeArrowheads="1"/>
          </p:cNvSpPr>
          <p:nvPr/>
        </p:nvSpPr>
        <p:spPr bwMode="auto">
          <a:xfrm>
            <a:off x="1916113" y="5021263"/>
            <a:ext cx="841375" cy="333375"/>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itle 1"/>
          <p:cNvSpPr>
            <a:spLocks noGrp="1"/>
          </p:cNvSpPr>
          <p:nvPr>
            <p:ph type="title"/>
          </p:nvPr>
        </p:nvSpPr>
        <p:spPr>
          <a:xfrm>
            <a:off x="533400" y="1423194"/>
            <a:ext cx="7772400" cy="977900"/>
          </a:xfrm>
        </p:spPr>
        <p:txBody>
          <a:bodyPr>
            <a:noAutofit/>
          </a:bodyPr>
          <a:lstStyle/>
          <a:p>
            <a:r>
              <a:rPr lang="en-US" altLang="en-US" sz="13800" b="1" dirty="0">
                <a:solidFill>
                  <a:srgbClr val="660066"/>
                </a:solidFill>
                <a:latin typeface="Berlin Sans FB" panose="020E0602020502020306" pitchFamily="34" charset="0"/>
                <a:cs typeface="Arial" panose="020B0604020202020204" pitchFamily="34" charset="0"/>
              </a:rPr>
              <a:t>C</a:t>
            </a:r>
            <a:r>
              <a:rPr lang="en-US" altLang="en-US" sz="13800" b="1" dirty="0">
                <a:solidFill>
                  <a:schemeClr val="hlink"/>
                </a:solidFill>
                <a:latin typeface="Berlin Sans FB" panose="020E0602020502020306" pitchFamily="34" charset="0"/>
                <a:cs typeface="Arial" panose="020B0604020202020204" pitchFamily="34" charset="0"/>
              </a:rPr>
              <a:t>o</a:t>
            </a:r>
            <a:r>
              <a:rPr lang="en-US" altLang="en-US" sz="13800" b="1" dirty="0">
                <a:solidFill>
                  <a:schemeClr val="accent2"/>
                </a:solidFill>
                <a:latin typeface="Berlin Sans FB" panose="020E0602020502020306" pitchFamily="34" charset="0"/>
                <a:cs typeface="Arial" panose="020B0604020202020204" pitchFamily="34" charset="0"/>
              </a:rPr>
              <a:t>l</a:t>
            </a:r>
            <a:r>
              <a:rPr lang="en-US" altLang="en-US" sz="13800" b="1" dirty="0">
                <a:solidFill>
                  <a:schemeClr val="folHlink"/>
                </a:solidFill>
                <a:latin typeface="Berlin Sans FB" panose="020E0602020502020306" pitchFamily="34" charset="0"/>
                <a:cs typeface="Arial" panose="020B0604020202020204" pitchFamily="34" charset="0"/>
              </a:rPr>
              <a:t>o</a:t>
            </a:r>
            <a:r>
              <a:rPr lang="en-US" altLang="en-US" sz="13800" b="1" dirty="0">
                <a:solidFill>
                  <a:srgbClr val="FF9900"/>
                </a:solidFill>
                <a:latin typeface="Berlin Sans FB" panose="020E0602020502020306" pitchFamily="34" charset="0"/>
                <a:cs typeface="Arial" panose="020B0604020202020204" pitchFamily="34" charset="0"/>
              </a:rPr>
              <a:t>r</a:t>
            </a:r>
            <a:br>
              <a:rPr lang="en-US" altLang="en-US" sz="13800" b="1" dirty="0">
                <a:solidFill>
                  <a:srgbClr val="FF9900"/>
                </a:solidFill>
                <a:latin typeface="Berlin Sans FB" panose="020E0602020502020306" pitchFamily="34" charset="0"/>
                <a:cs typeface="Arial" panose="020B0604020202020204" pitchFamily="34" charset="0"/>
              </a:rPr>
            </a:br>
            <a:endParaRPr lang="en-US" sz="13800" dirty="0"/>
          </a:p>
        </p:txBody>
      </p:sp>
    </p:spTree>
    <p:extLst>
      <p:ext uri="{BB962C8B-B14F-4D97-AF65-F5344CB8AC3E}">
        <p14:creationId xmlns:p14="http://schemas.microsoft.com/office/powerpoint/2010/main" val="12898478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a:t>Hue</a:t>
            </a:r>
          </a:p>
        </p:txBody>
      </p:sp>
      <p:sp>
        <p:nvSpPr>
          <p:cNvPr id="41988" name="Rectangle 4"/>
          <p:cNvSpPr>
            <a:spLocks noGrp="1" noChangeArrowheads="1"/>
          </p:cNvSpPr>
          <p:nvPr>
            <p:ph type="body" sz="half" idx="2"/>
          </p:nvPr>
        </p:nvSpPr>
        <p:spPr>
          <a:xfrm>
            <a:off x="5607050" y="2006600"/>
            <a:ext cx="3141663" cy="4089400"/>
          </a:xfrm>
        </p:spPr>
        <p:txBody>
          <a:bodyPr/>
          <a:lstStyle/>
          <a:p>
            <a:r>
              <a:rPr lang="en-US" altLang="en-US">
                <a:latin typeface="Berlin Sans FB" panose="020E0602020502020306" pitchFamily="34" charset="0"/>
                <a:cs typeface="Arial" panose="020B0604020202020204" pitchFamily="34" charset="0"/>
              </a:rPr>
              <a:t>Hue refers to the name of a color.  For example red, blue, and purple are hues.</a:t>
            </a:r>
            <a:r>
              <a:rPr lang="en-US" altLang="en-US" sz="2000">
                <a:latin typeface="Berlin Sans FB" panose="020E0602020502020306" pitchFamily="34" charset="0"/>
              </a:rPr>
              <a:t> </a:t>
            </a:r>
          </a:p>
        </p:txBody>
      </p:sp>
      <p:sp>
        <p:nvSpPr>
          <p:cNvPr id="41998" name="AutoShape 14">
            <a:hlinkClick r:id="rId2" action="ppaction://hlinksldjump" highlightClick="1"/>
          </p:cNvPr>
          <p:cNvSpPr>
            <a:spLocks noChangeArrowheads="1"/>
          </p:cNvSpPr>
          <p:nvPr/>
        </p:nvSpPr>
        <p:spPr bwMode="auto">
          <a:xfrm>
            <a:off x="127000" y="127000"/>
            <a:ext cx="1128713" cy="795338"/>
          </a:xfrm>
          <a:prstGeom prst="actionButtonBlank">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1994" name="Group 10"/>
          <p:cNvGrpSpPr>
            <a:grpSpLocks/>
          </p:cNvGrpSpPr>
          <p:nvPr/>
        </p:nvGrpSpPr>
        <p:grpSpPr bwMode="auto">
          <a:xfrm>
            <a:off x="1574800" y="1854200"/>
            <a:ext cx="3848100" cy="3784600"/>
            <a:chOff x="992" y="1168"/>
            <a:chExt cx="2424" cy="2384"/>
          </a:xfrm>
        </p:grpSpPr>
        <p:sp>
          <p:nvSpPr>
            <p:cNvPr id="41995" name="Rectangle 11"/>
            <p:cNvSpPr>
              <a:spLocks noChangeArrowheads="1"/>
            </p:cNvSpPr>
            <p:nvPr/>
          </p:nvSpPr>
          <p:spPr bwMode="auto">
            <a:xfrm>
              <a:off x="992" y="1168"/>
              <a:ext cx="2424" cy="2384"/>
            </a:xfrm>
            <a:prstGeom prst="rect">
              <a:avLst/>
            </a:prstGeom>
            <a:noFill/>
            <a:ln w="1016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1996" name="Picture 12" descr="http://www.appstate.edu/~dl58867/colorwheel_big.jpg"/>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030" y="1199"/>
              <a:ext cx="2333" cy="23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002" name="Group 18"/>
          <p:cNvGrpSpPr>
            <a:grpSpLocks/>
          </p:cNvGrpSpPr>
          <p:nvPr/>
        </p:nvGrpSpPr>
        <p:grpSpPr bwMode="auto">
          <a:xfrm>
            <a:off x="161925" y="5278438"/>
            <a:ext cx="1058863" cy="1417637"/>
            <a:chOff x="102" y="3325"/>
            <a:chExt cx="667" cy="893"/>
          </a:xfrm>
        </p:grpSpPr>
        <p:sp>
          <p:nvSpPr>
            <p:cNvPr id="42003" name="AutoShape 19">
              <a:hlinkClick r:id="rId5" action="ppaction://hlinksldjump" highlightClick="1"/>
            </p:cNvPr>
            <p:cNvSpPr>
              <a:spLocks noChangeArrowheads="1"/>
            </p:cNvSpPr>
            <p:nvPr/>
          </p:nvSpPr>
          <p:spPr bwMode="auto">
            <a:xfrm>
              <a:off x="102" y="3325"/>
              <a:ext cx="667" cy="893"/>
            </a:xfrm>
            <a:prstGeom prst="actionButtonBlank">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2004" name="Group 20"/>
            <p:cNvGrpSpPr>
              <a:grpSpLocks/>
            </p:cNvGrpSpPr>
            <p:nvPr/>
          </p:nvGrpSpPr>
          <p:grpSpPr bwMode="auto">
            <a:xfrm>
              <a:off x="214" y="3710"/>
              <a:ext cx="448" cy="402"/>
              <a:chOff x="992" y="1168"/>
              <a:chExt cx="2424" cy="2384"/>
            </a:xfrm>
          </p:grpSpPr>
          <p:sp>
            <p:nvSpPr>
              <p:cNvPr id="42005" name="Rectangle 21"/>
              <p:cNvSpPr>
                <a:spLocks noChangeArrowheads="1"/>
              </p:cNvSpPr>
              <p:nvPr/>
            </p:nvSpPr>
            <p:spPr bwMode="auto">
              <a:xfrm>
                <a:off x="992" y="1168"/>
                <a:ext cx="2424" cy="2384"/>
              </a:xfrm>
              <a:prstGeom prst="rect">
                <a:avLst/>
              </a:prstGeom>
              <a:noFill/>
              <a:ln w="1016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2006" name="Picture 22" descr="http://www.appstate.edu/~dl58867/colorwheel_big.jpg"/>
              <p:cNvPicPr>
                <a:picLocks noChangeAspect="1" noChangeArrowheads="1"/>
              </p:cNvPicPr>
              <p:nvPr/>
            </p:nvPicPr>
            <p:blipFill>
              <a:blip r:embed="rId6" r:link="rId4" cstate="print">
                <a:extLst>
                  <a:ext uri="{28A0092B-C50C-407E-A947-70E740481C1C}">
                    <a14:useLocalDpi xmlns:a14="http://schemas.microsoft.com/office/drawing/2010/main" val="0"/>
                  </a:ext>
                </a:extLst>
              </a:blip>
              <a:srcRect/>
              <a:stretch>
                <a:fillRect/>
              </a:stretch>
            </p:blipFill>
            <p:spPr bwMode="auto">
              <a:xfrm>
                <a:off x="1030" y="1199"/>
                <a:ext cx="2333" cy="230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2007" name="Text Box 23"/>
          <p:cNvSpPr txBox="1">
            <a:spLocks noChangeArrowheads="1"/>
          </p:cNvSpPr>
          <p:nvPr/>
        </p:nvSpPr>
        <p:spPr bwMode="auto">
          <a:xfrm>
            <a:off x="0" y="5437188"/>
            <a:ext cx="14065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Return to Main Page</a:t>
            </a:r>
          </a:p>
        </p:txBody>
      </p:sp>
      <p:sp>
        <p:nvSpPr>
          <p:cNvPr id="41993" name="Text Box 9"/>
          <p:cNvSpPr txBox="1">
            <a:spLocks noChangeArrowheads="1"/>
          </p:cNvSpPr>
          <p:nvPr/>
        </p:nvSpPr>
        <p:spPr bwMode="auto">
          <a:xfrm>
            <a:off x="0" y="284163"/>
            <a:ext cx="1343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Return to Advanced Color Theory</a:t>
            </a:r>
          </a:p>
        </p:txBody>
      </p:sp>
    </p:spTree>
    <p:extLst>
      <p:ext uri="{BB962C8B-B14F-4D97-AF65-F5344CB8AC3E}">
        <p14:creationId xmlns:p14="http://schemas.microsoft.com/office/powerpoint/2010/main" val="989302561"/>
      </p:ext>
    </p:extLst>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501" y="284920"/>
            <a:ext cx="8229600" cy="1478507"/>
          </a:xfrm>
        </p:spPr>
        <p:txBody>
          <a:bodyPr>
            <a:noAutofit/>
          </a:bodyPr>
          <a:lstStyle/>
          <a:p>
            <a:r>
              <a:rPr lang="en-US" sz="5400" dirty="0" smtClean="0">
                <a:latin typeface="AR DARLING" panose="02000000000000000000" pitchFamily="2" charset="0"/>
              </a:rPr>
              <a:t>How do you feel when you look at colors?</a:t>
            </a:r>
            <a:endParaRPr lang="en-US" sz="5400" dirty="0">
              <a:latin typeface="AR DARLING" panose="02000000000000000000" pitchFamily="2"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981200"/>
            <a:ext cx="8686800" cy="44957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42563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a:t>Intensity</a:t>
            </a:r>
          </a:p>
        </p:txBody>
      </p:sp>
      <p:sp>
        <p:nvSpPr>
          <p:cNvPr id="43012" name="Rectangle 4"/>
          <p:cNvSpPr>
            <a:spLocks noGrp="1" noChangeArrowheads="1"/>
          </p:cNvSpPr>
          <p:nvPr>
            <p:ph type="body" sz="half" idx="2"/>
          </p:nvPr>
        </p:nvSpPr>
        <p:spPr>
          <a:xfrm>
            <a:off x="5345113" y="1498600"/>
            <a:ext cx="3533775" cy="4597400"/>
          </a:xfrm>
        </p:spPr>
        <p:txBody>
          <a:bodyPr>
            <a:normAutofit fontScale="85000" lnSpcReduction="20000"/>
          </a:bodyPr>
          <a:lstStyle/>
          <a:p>
            <a:r>
              <a:rPr lang="en-US" altLang="en-US">
                <a:solidFill>
                  <a:srgbClr val="000000"/>
                </a:solidFill>
                <a:latin typeface="Berlin Sans FB" panose="020E0602020502020306" pitchFamily="34" charset="0"/>
                <a:cs typeface="Times New Roman" panose="02020603050405020304" pitchFamily="18" charset="0"/>
              </a:rPr>
              <a:t>Intensity refers to the brightness or dullness of a color. An example is bright red (or dull red). </a:t>
            </a:r>
          </a:p>
          <a:p>
            <a:r>
              <a:rPr lang="en-US" altLang="en-US">
                <a:solidFill>
                  <a:srgbClr val="000000"/>
                </a:solidFill>
                <a:latin typeface="Berlin Sans FB" panose="020E0602020502020306" pitchFamily="34" charset="0"/>
                <a:cs typeface="Arial" panose="020B0604020202020204" pitchFamily="34" charset="0"/>
              </a:rPr>
              <a:t>When a hue is strong and bright, it is said to be high in intensity. When a color is faint, dull and gray, it is said to be low in intensity.</a:t>
            </a:r>
            <a:r>
              <a:rPr lang="en-US" altLang="en-US" sz="2000">
                <a:solidFill>
                  <a:srgbClr val="000000"/>
                </a:solidFill>
                <a:cs typeface="Times New Roman" panose="02020603050405020304" pitchFamily="18" charset="0"/>
              </a:rPr>
              <a:t> </a:t>
            </a:r>
          </a:p>
        </p:txBody>
      </p:sp>
      <p:sp>
        <p:nvSpPr>
          <p:cNvPr id="43014" name="Rectangle 6"/>
          <p:cNvSpPr>
            <a:spLocks noChangeArrowheads="1"/>
          </p:cNvSpPr>
          <p:nvPr/>
        </p:nvSpPr>
        <p:spPr bwMode="auto">
          <a:xfrm>
            <a:off x="2833688" y="3186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43013" name="Picture32" descr="ValueScale-Intensity"/>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651500" y="5740400"/>
            <a:ext cx="3114675" cy="485775"/>
          </a:xfrm>
          <a:prstGeom prst="rect">
            <a:avLst/>
          </a:prstGeom>
          <a:noFill/>
          <a:extLst>
            <a:ext uri="{909E8E84-426E-40DD-AFC4-6F175D3DCCD1}">
              <a14:hiddenFill xmlns:a14="http://schemas.microsoft.com/office/drawing/2010/main">
                <a:solidFill>
                  <a:srgbClr val="FFFFFF"/>
                </a:solidFill>
              </a14:hiddenFill>
            </a:ext>
          </a:extLst>
        </p:spPr>
      </p:pic>
      <p:sp>
        <p:nvSpPr>
          <p:cNvPr id="43015" name="Text Box 7"/>
          <p:cNvSpPr txBox="1">
            <a:spLocks noChangeArrowheads="1"/>
          </p:cNvSpPr>
          <p:nvPr/>
        </p:nvSpPr>
        <p:spPr bwMode="auto">
          <a:xfrm>
            <a:off x="5938838" y="6096000"/>
            <a:ext cx="2568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1">
                <a:latin typeface="Arial" panose="020B0604020202020204" pitchFamily="34" charset="0"/>
                <a:cs typeface="Arial" panose="020B0604020202020204" pitchFamily="34" charset="0"/>
              </a:rPr>
              <a:t>Intensities of Green</a:t>
            </a:r>
            <a:r>
              <a:rPr lang="en-US" altLang="en-US"/>
              <a:t> </a:t>
            </a:r>
          </a:p>
        </p:txBody>
      </p:sp>
      <p:sp>
        <p:nvSpPr>
          <p:cNvPr id="43018" name="Rectangle 10"/>
          <p:cNvSpPr>
            <a:spLocks noChangeArrowheads="1"/>
          </p:cNvSpPr>
          <p:nvPr/>
        </p:nvSpPr>
        <p:spPr bwMode="auto">
          <a:xfrm>
            <a:off x="3424238" y="1924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3027" name="Rectangle 19"/>
          <p:cNvSpPr>
            <a:spLocks noChangeArrowheads="1"/>
          </p:cNvSpPr>
          <p:nvPr/>
        </p:nvSpPr>
        <p:spPr bwMode="auto">
          <a:xfrm>
            <a:off x="2709863" y="247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43026" name="Picture 18" descr="http://homepage.newschool.edu/~aufierot/designlabl/images/color/neutral.intensity.jp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027238" y="1423988"/>
            <a:ext cx="3181350" cy="5434012"/>
          </a:xfrm>
          <a:prstGeom prst="rect">
            <a:avLst/>
          </a:prstGeom>
          <a:noFill/>
          <a:extLst>
            <a:ext uri="{909E8E84-426E-40DD-AFC4-6F175D3DCCD1}">
              <a14:hiddenFill xmlns:a14="http://schemas.microsoft.com/office/drawing/2010/main">
                <a:solidFill>
                  <a:srgbClr val="FFFFFF"/>
                </a:solidFill>
              </a14:hiddenFill>
            </a:ext>
          </a:extLst>
        </p:spPr>
      </p:pic>
      <p:grpSp>
        <p:nvGrpSpPr>
          <p:cNvPr id="43031" name="Group 23"/>
          <p:cNvGrpSpPr>
            <a:grpSpLocks/>
          </p:cNvGrpSpPr>
          <p:nvPr/>
        </p:nvGrpSpPr>
        <p:grpSpPr bwMode="auto">
          <a:xfrm>
            <a:off x="161925" y="5278438"/>
            <a:ext cx="1058863" cy="1417637"/>
            <a:chOff x="102" y="3325"/>
            <a:chExt cx="667" cy="893"/>
          </a:xfrm>
        </p:grpSpPr>
        <p:sp>
          <p:nvSpPr>
            <p:cNvPr id="43032" name="AutoShape 24">
              <a:hlinkClick r:id="rId6" action="ppaction://hlinksldjump" highlightClick="1"/>
            </p:cNvPr>
            <p:cNvSpPr>
              <a:spLocks noChangeArrowheads="1"/>
            </p:cNvSpPr>
            <p:nvPr/>
          </p:nvSpPr>
          <p:spPr bwMode="auto">
            <a:xfrm>
              <a:off x="102" y="3325"/>
              <a:ext cx="667" cy="893"/>
            </a:xfrm>
            <a:prstGeom prst="actionButtonBlank">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033" name="Group 25"/>
            <p:cNvGrpSpPr>
              <a:grpSpLocks/>
            </p:cNvGrpSpPr>
            <p:nvPr/>
          </p:nvGrpSpPr>
          <p:grpSpPr bwMode="auto">
            <a:xfrm>
              <a:off x="214" y="3710"/>
              <a:ext cx="448" cy="402"/>
              <a:chOff x="992" y="1168"/>
              <a:chExt cx="2424" cy="2384"/>
            </a:xfrm>
          </p:grpSpPr>
          <p:sp>
            <p:nvSpPr>
              <p:cNvPr id="43034" name="Rectangle 26"/>
              <p:cNvSpPr>
                <a:spLocks noChangeArrowheads="1"/>
              </p:cNvSpPr>
              <p:nvPr/>
            </p:nvSpPr>
            <p:spPr bwMode="auto">
              <a:xfrm>
                <a:off x="992" y="1168"/>
                <a:ext cx="2424" cy="2384"/>
              </a:xfrm>
              <a:prstGeom prst="rect">
                <a:avLst/>
              </a:prstGeom>
              <a:noFill/>
              <a:ln w="1016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3035" name="Picture 27" descr="http://www.appstate.edu/~dl58867/colorwheel_big.jpg"/>
              <p:cNvPicPr>
                <a:picLocks noChangeAspect="1" noChangeArrowheads="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1030" y="1199"/>
                <a:ext cx="2333" cy="230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3036" name="Text Box 28"/>
          <p:cNvSpPr txBox="1">
            <a:spLocks noChangeArrowheads="1"/>
          </p:cNvSpPr>
          <p:nvPr/>
        </p:nvSpPr>
        <p:spPr bwMode="auto">
          <a:xfrm>
            <a:off x="0" y="5437188"/>
            <a:ext cx="14065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Return to Main Page</a:t>
            </a:r>
          </a:p>
        </p:txBody>
      </p:sp>
      <p:sp>
        <p:nvSpPr>
          <p:cNvPr id="43037" name="AutoShape 29">
            <a:hlinkClick r:id="rId9" action="ppaction://hlinksldjump" highlightClick="1"/>
          </p:cNvPr>
          <p:cNvSpPr>
            <a:spLocks noChangeArrowheads="1"/>
          </p:cNvSpPr>
          <p:nvPr/>
        </p:nvSpPr>
        <p:spPr bwMode="auto">
          <a:xfrm>
            <a:off x="127000" y="127000"/>
            <a:ext cx="1128713" cy="795338"/>
          </a:xfrm>
          <a:prstGeom prst="actionButtonBlank">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38" name="Text Box 30"/>
          <p:cNvSpPr txBox="1">
            <a:spLocks noChangeArrowheads="1"/>
          </p:cNvSpPr>
          <p:nvPr/>
        </p:nvSpPr>
        <p:spPr bwMode="auto">
          <a:xfrm>
            <a:off x="0" y="284163"/>
            <a:ext cx="1343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Return to Advanced Color Theory</a:t>
            </a:r>
          </a:p>
        </p:txBody>
      </p:sp>
    </p:spTree>
    <p:extLst>
      <p:ext uri="{BB962C8B-B14F-4D97-AF65-F5344CB8AC3E}">
        <p14:creationId xmlns:p14="http://schemas.microsoft.com/office/powerpoint/2010/main" val="681677989"/>
      </p:ext>
    </p:extLst>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b="1">
                <a:solidFill>
                  <a:schemeClr val="tx1"/>
                </a:solidFill>
                <a:cs typeface="Times New Roman" panose="02020603050405020304" pitchFamily="18" charset="0"/>
              </a:rPr>
              <a:t>Value</a:t>
            </a:r>
            <a:r>
              <a:rPr lang="en-US" altLang="en-US"/>
              <a:t> </a:t>
            </a:r>
          </a:p>
        </p:txBody>
      </p:sp>
      <p:sp>
        <p:nvSpPr>
          <p:cNvPr id="13316" name="Rectangle 4"/>
          <p:cNvSpPr>
            <a:spLocks noGrp="1" noChangeArrowheads="1"/>
          </p:cNvSpPr>
          <p:nvPr>
            <p:ph type="body" sz="half" idx="2"/>
          </p:nvPr>
        </p:nvSpPr>
        <p:spPr>
          <a:xfrm>
            <a:off x="1744663" y="2849563"/>
            <a:ext cx="4521200" cy="3579812"/>
          </a:xfrm>
        </p:spPr>
        <p:txBody>
          <a:bodyPr>
            <a:normAutofit fontScale="85000" lnSpcReduction="10000"/>
          </a:bodyPr>
          <a:lstStyle/>
          <a:p>
            <a:pPr>
              <a:lnSpc>
                <a:spcPct val="90000"/>
              </a:lnSpc>
            </a:pPr>
            <a:r>
              <a:rPr lang="en-US" altLang="en-US" sz="2000">
                <a:latin typeface="Berlin Sans FB" panose="020E0602020502020306" pitchFamily="34" charset="0"/>
                <a:cs typeface="Arial" panose="020B0604020202020204" pitchFamily="34" charset="0"/>
              </a:rPr>
              <a:t>Value is the lightness or darkness of a color.</a:t>
            </a:r>
            <a:endParaRPr lang="en-US" altLang="en-US" sz="2000">
              <a:latin typeface="Berlin Sans FB" panose="020E0602020502020306" pitchFamily="34" charset="0"/>
              <a:cs typeface="Times New Roman" panose="02020603050405020304" pitchFamily="18" charset="0"/>
            </a:endParaRPr>
          </a:p>
          <a:p>
            <a:pPr>
              <a:lnSpc>
                <a:spcPct val="90000"/>
              </a:lnSpc>
            </a:pPr>
            <a:r>
              <a:rPr lang="en-US" altLang="en-US" sz="2000">
                <a:latin typeface="Berlin Sans FB" panose="020E0602020502020306" pitchFamily="34" charset="0"/>
                <a:cs typeface="Arial" panose="020B0604020202020204" pitchFamily="34" charset="0"/>
              </a:rPr>
              <a:t>You can obtain different values by adding black or white to a color.</a:t>
            </a:r>
            <a:r>
              <a:rPr lang="en-US" altLang="en-US" sz="2000">
                <a:latin typeface="Berlin Sans FB" panose="020E0602020502020306" pitchFamily="34" charset="0"/>
              </a:rPr>
              <a:t> </a:t>
            </a:r>
            <a:endParaRPr lang="en-US" altLang="en-US" sz="2000">
              <a:latin typeface="Berlin Sans FB" panose="020E0602020502020306" pitchFamily="34" charset="0"/>
              <a:cs typeface="Times New Roman" panose="02020603050405020304" pitchFamily="18" charset="0"/>
            </a:endParaRPr>
          </a:p>
          <a:p>
            <a:pPr lvl="1">
              <a:lnSpc>
                <a:spcPct val="90000"/>
              </a:lnSpc>
              <a:buFontTx/>
              <a:buChar char="•"/>
            </a:pPr>
            <a:r>
              <a:rPr lang="en-US" altLang="en-US">
                <a:latin typeface="Berlin Sans FB" panose="020E0602020502020306" pitchFamily="34" charset="0"/>
                <a:cs typeface="Times New Roman" panose="02020603050405020304" pitchFamily="18" charset="0"/>
              </a:rPr>
              <a:t>A light color is called a tint of the original hue. For example, pink is a tint of red. </a:t>
            </a:r>
          </a:p>
          <a:p>
            <a:pPr lvl="1">
              <a:lnSpc>
                <a:spcPct val="90000"/>
              </a:lnSpc>
              <a:buFontTx/>
              <a:buChar char="•"/>
            </a:pPr>
            <a:r>
              <a:rPr lang="en-US" altLang="en-US">
                <a:latin typeface="Berlin Sans FB" panose="020E0602020502020306" pitchFamily="34" charset="0"/>
                <a:cs typeface="Times New Roman" panose="02020603050405020304" pitchFamily="18" charset="0"/>
              </a:rPr>
              <a:t>To make a color darker in value, black is added. A dark color is called a shade of the original hue. Maroon is a shade of red. </a:t>
            </a:r>
          </a:p>
        </p:txBody>
      </p:sp>
      <p:sp>
        <p:nvSpPr>
          <p:cNvPr id="13327" name="Rectangle 15"/>
          <p:cNvSpPr>
            <a:spLocks noChangeArrowheads="1"/>
          </p:cNvSpPr>
          <p:nvPr/>
        </p:nvSpPr>
        <p:spPr bwMode="auto">
          <a:xfrm>
            <a:off x="4076700" y="30813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3328" name="Rectangle 16"/>
          <p:cNvSpPr>
            <a:spLocks noChangeArrowheads="1"/>
          </p:cNvSpPr>
          <p:nvPr/>
        </p:nvSpPr>
        <p:spPr bwMode="auto">
          <a:xfrm>
            <a:off x="1755775" y="2217738"/>
            <a:ext cx="65452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400">
                <a:latin typeface="Berlin Sans FB" panose="020E0602020502020306" pitchFamily="34" charset="0"/>
                <a:cs typeface="Arial" panose="020B0604020202020204" pitchFamily="34" charset="0"/>
              </a:rPr>
              <a:t>Here is an example of a value scale that has values ranging from the darkest dark, to the whitest white. </a:t>
            </a:r>
            <a:endParaRPr lang="en-US" altLang="en-US" sz="1400">
              <a:latin typeface="Berlin Sans FB" panose="020E0602020502020306" pitchFamily="34" charset="0"/>
            </a:endParaRPr>
          </a:p>
        </p:txBody>
      </p:sp>
      <p:sp>
        <p:nvSpPr>
          <p:cNvPr id="13330" name="Rectangle 18"/>
          <p:cNvSpPr>
            <a:spLocks noChangeArrowheads="1"/>
          </p:cNvSpPr>
          <p:nvPr/>
        </p:nvSpPr>
        <p:spPr bwMode="auto">
          <a:xfrm>
            <a:off x="2824163" y="3190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3329" name="Picture31" descr="ValueScale-BW"/>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663700" y="1479550"/>
            <a:ext cx="6659563" cy="736600"/>
          </a:xfrm>
          <a:prstGeom prst="rect">
            <a:avLst/>
          </a:prstGeom>
          <a:noFill/>
          <a:extLst>
            <a:ext uri="{909E8E84-426E-40DD-AFC4-6F175D3DCCD1}">
              <a14:hiddenFill xmlns:a14="http://schemas.microsoft.com/office/drawing/2010/main">
                <a:solidFill>
                  <a:srgbClr val="FFFFFF"/>
                </a:solidFill>
              </a14:hiddenFill>
            </a:ext>
          </a:extLst>
        </p:spPr>
      </p:pic>
      <p:sp>
        <p:nvSpPr>
          <p:cNvPr id="13334" name="Rectangle 22"/>
          <p:cNvSpPr>
            <a:spLocks noChangeArrowheads="1"/>
          </p:cNvSpPr>
          <p:nvPr/>
        </p:nvSpPr>
        <p:spPr bwMode="auto">
          <a:xfrm>
            <a:off x="285750" y="1700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3335" name="Rectangle 23"/>
          <p:cNvSpPr>
            <a:spLocks noChangeArrowheads="1"/>
          </p:cNvSpPr>
          <p:nvPr/>
        </p:nvSpPr>
        <p:spPr bwMode="auto">
          <a:xfrm>
            <a:off x="4857750" y="1700213"/>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3344" name="Group 32"/>
          <p:cNvGrpSpPr>
            <a:grpSpLocks/>
          </p:cNvGrpSpPr>
          <p:nvPr/>
        </p:nvGrpSpPr>
        <p:grpSpPr bwMode="auto">
          <a:xfrm>
            <a:off x="4841875" y="1684338"/>
            <a:ext cx="31750" cy="31750"/>
            <a:chOff x="-10" y="-10"/>
            <a:chExt cx="20" cy="20"/>
          </a:xfrm>
        </p:grpSpPr>
        <p:grpSp>
          <p:nvGrpSpPr>
            <p:cNvPr id="13342" name="Group 30"/>
            <p:cNvGrpSpPr>
              <a:grpSpLocks/>
            </p:cNvGrpSpPr>
            <p:nvPr/>
          </p:nvGrpSpPr>
          <p:grpSpPr bwMode="auto">
            <a:xfrm>
              <a:off x="0" y="0"/>
              <a:ext cx="0" cy="0"/>
              <a:chOff x="0" y="0"/>
              <a:chExt cx="0" cy="0"/>
            </a:xfrm>
          </p:grpSpPr>
          <p:sp>
            <p:nvSpPr>
              <p:cNvPr id="13341" name="Rectangle 29"/>
              <p:cNvSpPr>
                <a:spLocks noChangeArrowheads="1"/>
              </p:cNvSpPr>
              <p:nvPr/>
            </p:nvSpPr>
            <p:spPr bwMode="auto">
              <a:xfrm>
                <a:off x="0" y="0"/>
                <a:ext cx="0" cy="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340" name="Group 28"/>
              <p:cNvGrpSpPr>
                <a:grpSpLocks/>
              </p:cNvGrpSpPr>
              <p:nvPr/>
            </p:nvGrpSpPr>
            <p:grpSpPr bwMode="auto">
              <a:xfrm>
                <a:off x="0" y="0"/>
                <a:ext cx="0" cy="0"/>
                <a:chOff x="0" y="0"/>
                <a:chExt cx="0" cy="0"/>
              </a:xfrm>
            </p:grpSpPr>
            <p:sp>
              <p:nvSpPr>
                <p:cNvPr id="13336" name="Rectangle 24"/>
                <p:cNvSpPr>
                  <a:spLocks noChangeArrowheads="1"/>
                </p:cNvSpPr>
                <p:nvPr/>
              </p:nvSpPr>
              <p:spPr bwMode="auto">
                <a:xfrm>
                  <a:off x="0" y="0"/>
                  <a:ext cx="0" cy="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3339" name="Rectangle 27"/>
                <p:cNvSpPr>
                  <a:spLocks noChangeArrowheads="1"/>
                </p:cNvSpPr>
                <p:nvPr/>
              </p:nvSpPr>
              <p:spPr bwMode="auto">
                <a:xfrm>
                  <a:off x="0" y="0"/>
                  <a:ext cx="0" cy="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3343" name="Rectangle 31"/>
            <p:cNvSpPr>
              <a:spLocks noChangeArrowheads="1"/>
            </p:cNvSpPr>
            <p:nvPr/>
          </p:nvSpPr>
          <p:spPr bwMode="auto">
            <a:xfrm>
              <a:off x="-10" y="-10"/>
              <a:ext cx="20" cy="20"/>
            </a:xfrm>
            <a:prstGeom prst="rect">
              <a:avLst/>
            </a:prstGeom>
            <a:noFill/>
            <a:ln w="3333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3338" name="Picture 26" descr="Value%20-%20Scales%20-%2011v%20grays%20+%20color%20equivalent%20-%2072ppi"/>
          <p:cNvPicPr>
            <a:picLocks noChangeAspect="1" noChangeArrowheads="1"/>
          </p:cNvPicPr>
          <p:nvPr/>
        </p:nvPicPr>
        <p:blipFill>
          <a:blip r:embed="rId4">
            <a:extLst>
              <a:ext uri="{28A0092B-C50C-407E-A947-70E740481C1C}">
                <a14:useLocalDpi xmlns:a14="http://schemas.microsoft.com/office/drawing/2010/main" val="0"/>
              </a:ext>
            </a:extLst>
          </a:blip>
          <a:srcRect l="9413" t="13039" r="8951" b="5510"/>
          <a:stretch>
            <a:fillRect/>
          </a:stretch>
        </p:blipFill>
        <p:spPr bwMode="auto">
          <a:xfrm>
            <a:off x="6338888" y="2762250"/>
            <a:ext cx="2519362" cy="3790950"/>
          </a:xfrm>
          <a:prstGeom prst="rect">
            <a:avLst/>
          </a:prstGeom>
          <a:noFill/>
          <a:extLst>
            <a:ext uri="{909E8E84-426E-40DD-AFC4-6F175D3DCCD1}">
              <a14:hiddenFill xmlns:a14="http://schemas.microsoft.com/office/drawing/2010/main">
                <a:solidFill>
                  <a:srgbClr val="FFFFFF"/>
                </a:solidFill>
              </a14:hiddenFill>
            </a:ext>
          </a:extLst>
        </p:spPr>
      </p:pic>
      <p:grpSp>
        <p:nvGrpSpPr>
          <p:cNvPr id="13348" name="Group 36"/>
          <p:cNvGrpSpPr>
            <a:grpSpLocks/>
          </p:cNvGrpSpPr>
          <p:nvPr/>
        </p:nvGrpSpPr>
        <p:grpSpPr bwMode="auto">
          <a:xfrm>
            <a:off x="161925" y="5278438"/>
            <a:ext cx="1058863" cy="1417637"/>
            <a:chOff x="102" y="3325"/>
            <a:chExt cx="667" cy="893"/>
          </a:xfrm>
        </p:grpSpPr>
        <p:sp>
          <p:nvSpPr>
            <p:cNvPr id="13349" name="AutoShape 37">
              <a:hlinkClick r:id="rId5" action="ppaction://hlinksldjump" highlightClick="1"/>
            </p:cNvPr>
            <p:cNvSpPr>
              <a:spLocks noChangeArrowheads="1"/>
            </p:cNvSpPr>
            <p:nvPr/>
          </p:nvSpPr>
          <p:spPr bwMode="auto">
            <a:xfrm>
              <a:off x="102" y="3325"/>
              <a:ext cx="667" cy="893"/>
            </a:xfrm>
            <a:prstGeom prst="actionButtonBlank">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350" name="Group 38"/>
            <p:cNvGrpSpPr>
              <a:grpSpLocks/>
            </p:cNvGrpSpPr>
            <p:nvPr/>
          </p:nvGrpSpPr>
          <p:grpSpPr bwMode="auto">
            <a:xfrm>
              <a:off x="214" y="3710"/>
              <a:ext cx="448" cy="402"/>
              <a:chOff x="992" y="1168"/>
              <a:chExt cx="2424" cy="2384"/>
            </a:xfrm>
          </p:grpSpPr>
          <p:sp>
            <p:nvSpPr>
              <p:cNvPr id="13351" name="Rectangle 39"/>
              <p:cNvSpPr>
                <a:spLocks noChangeArrowheads="1"/>
              </p:cNvSpPr>
              <p:nvPr/>
            </p:nvSpPr>
            <p:spPr bwMode="auto">
              <a:xfrm>
                <a:off x="992" y="1168"/>
                <a:ext cx="2424" cy="2384"/>
              </a:xfrm>
              <a:prstGeom prst="rect">
                <a:avLst/>
              </a:prstGeom>
              <a:noFill/>
              <a:ln w="1016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352" name="Picture 40" descr="http://www.appstate.edu/~dl58867/colorwheel_big.jpg"/>
              <p:cNvPicPr>
                <a:picLocks noChangeAspect="1" noChangeArrowheads="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1030" y="1199"/>
                <a:ext cx="2333" cy="230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353" name="Text Box 41"/>
          <p:cNvSpPr txBox="1">
            <a:spLocks noChangeArrowheads="1"/>
          </p:cNvSpPr>
          <p:nvPr/>
        </p:nvSpPr>
        <p:spPr bwMode="auto">
          <a:xfrm>
            <a:off x="0" y="5437188"/>
            <a:ext cx="14065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Return to Main Page</a:t>
            </a:r>
          </a:p>
        </p:txBody>
      </p:sp>
      <p:sp>
        <p:nvSpPr>
          <p:cNvPr id="13355" name="AutoShape 43">
            <a:hlinkClick r:id="rId8" action="ppaction://hlinksldjump" highlightClick="1"/>
          </p:cNvPr>
          <p:cNvSpPr>
            <a:spLocks noChangeArrowheads="1"/>
          </p:cNvSpPr>
          <p:nvPr/>
        </p:nvSpPr>
        <p:spPr bwMode="auto">
          <a:xfrm>
            <a:off x="127000" y="127000"/>
            <a:ext cx="1128713" cy="795338"/>
          </a:xfrm>
          <a:prstGeom prst="actionButtonBlank">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6" name="Text Box 44"/>
          <p:cNvSpPr txBox="1">
            <a:spLocks noChangeArrowheads="1"/>
          </p:cNvSpPr>
          <p:nvPr/>
        </p:nvSpPr>
        <p:spPr bwMode="auto">
          <a:xfrm>
            <a:off x="0" y="284163"/>
            <a:ext cx="1343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Return to Advanced Color Theory</a:t>
            </a:r>
          </a:p>
        </p:txBody>
      </p:sp>
    </p:spTree>
    <p:extLst>
      <p:ext uri="{BB962C8B-B14F-4D97-AF65-F5344CB8AC3E}">
        <p14:creationId xmlns:p14="http://schemas.microsoft.com/office/powerpoint/2010/main" val="3257854207"/>
      </p:ext>
    </p:extLst>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52400"/>
            <a:ext cx="8839200" cy="655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5447191"/>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Meaning of Color</a:t>
            </a:r>
            <a:endParaRPr lang="en-US" dirty="0"/>
          </a:p>
        </p:txBody>
      </p:sp>
      <p:sp>
        <p:nvSpPr>
          <p:cNvPr id="3" name="Content Placeholder 2"/>
          <p:cNvSpPr>
            <a:spLocks noGrp="1"/>
          </p:cNvSpPr>
          <p:nvPr>
            <p:ph idx="1"/>
          </p:nvPr>
        </p:nvSpPr>
        <p:spPr>
          <a:xfrm>
            <a:off x="448101" y="1434698"/>
            <a:ext cx="8229600" cy="5257800"/>
          </a:xfrm>
        </p:spPr>
        <p:txBody>
          <a:bodyPr>
            <a:normAutofit fontScale="85000" lnSpcReduction="20000"/>
          </a:bodyPr>
          <a:lstStyle/>
          <a:p>
            <a:r>
              <a:rPr lang="en-US" sz="5700" dirty="0" smtClean="0">
                <a:solidFill>
                  <a:srgbClr val="FF0000"/>
                </a:solidFill>
                <a:latin typeface="Agency FB" panose="020B0503020202020204" pitchFamily="34" charset="0"/>
              </a:rPr>
              <a:t>Color’s meaning is influenced by:</a:t>
            </a:r>
          </a:p>
          <a:p>
            <a:pPr lvl="1"/>
            <a:r>
              <a:rPr lang="en-US" sz="5700" dirty="0" smtClean="0">
                <a:solidFill>
                  <a:srgbClr val="FF0000"/>
                </a:solidFill>
                <a:latin typeface="Agency FB" panose="020B0503020202020204" pitchFamily="34" charset="0"/>
              </a:rPr>
              <a:t>Culture</a:t>
            </a:r>
          </a:p>
          <a:p>
            <a:pPr lvl="1"/>
            <a:r>
              <a:rPr lang="en-US" sz="5700" dirty="0" smtClean="0">
                <a:solidFill>
                  <a:srgbClr val="FF0000"/>
                </a:solidFill>
                <a:latin typeface="Agency FB" panose="020B0503020202020204" pitchFamily="34" charset="0"/>
              </a:rPr>
              <a:t>Age</a:t>
            </a:r>
          </a:p>
          <a:p>
            <a:pPr lvl="1"/>
            <a:r>
              <a:rPr lang="en-US" sz="5700" dirty="0" smtClean="0">
                <a:solidFill>
                  <a:srgbClr val="FF0000"/>
                </a:solidFill>
                <a:latin typeface="Agency FB" panose="020B0503020202020204" pitchFamily="34" charset="0"/>
              </a:rPr>
              <a:t>Personality</a:t>
            </a:r>
          </a:p>
          <a:p>
            <a:pPr lvl="1"/>
            <a:r>
              <a:rPr lang="en-US" sz="5700" dirty="0" smtClean="0">
                <a:solidFill>
                  <a:srgbClr val="FF0000"/>
                </a:solidFill>
                <a:latin typeface="Agency FB" panose="020B0503020202020204" pitchFamily="34" charset="0"/>
              </a:rPr>
              <a:t>Adjoining Colors</a:t>
            </a:r>
          </a:p>
          <a:p>
            <a:pPr lvl="1"/>
            <a:r>
              <a:rPr lang="en-US" sz="5700" dirty="0" smtClean="0">
                <a:solidFill>
                  <a:srgbClr val="FF0000"/>
                </a:solidFill>
                <a:latin typeface="Agency FB" panose="020B0503020202020204" pitchFamily="34" charset="0"/>
              </a:rPr>
              <a:t>Individual Mood</a:t>
            </a:r>
          </a:p>
          <a:p>
            <a:pPr lvl="1"/>
            <a:endParaRPr lang="en-US" dirty="0"/>
          </a:p>
          <a:p>
            <a:pPr lvl="1">
              <a:buNone/>
            </a:pPr>
            <a:r>
              <a:rPr lang="en-US" dirty="0" smtClean="0">
                <a:hlinkClick r:id="rId2"/>
              </a:rPr>
              <a:t>The meaning of color!</a:t>
            </a:r>
            <a:endParaRPr lang="en-US" dirty="0" smtClean="0"/>
          </a:p>
        </p:txBody>
      </p:sp>
      <p:pic>
        <p:nvPicPr>
          <p:cNvPr id="4" name="Picture 3"/>
          <p:cNvPicPr>
            <a:picLocks noChangeAspect="1"/>
          </p:cNvPicPr>
          <p:nvPr/>
        </p:nvPicPr>
        <p:blipFill>
          <a:blip r:embed="rId3"/>
          <a:stretch>
            <a:fillRect/>
          </a:stretch>
        </p:blipFill>
        <p:spPr>
          <a:xfrm>
            <a:off x="4648200" y="2133600"/>
            <a:ext cx="4191000"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2475" y="1699560"/>
            <a:ext cx="4698380" cy="4876800"/>
          </a:xfrm>
          <a:prstGeom prst="rect">
            <a:avLst/>
          </a:prstGeom>
        </p:spPr>
      </p:pic>
      <p:sp>
        <p:nvSpPr>
          <p:cNvPr id="2" name="Title 1"/>
          <p:cNvSpPr>
            <a:spLocks noGrp="1"/>
          </p:cNvSpPr>
          <p:nvPr>
            <p:ph type="ctrTitle"/>
          </p:nvPr>
        </p:nvSpPr>
        <p:spPr>
          <a:xfrm>
            <a:off x="0" y="964548"/>
            <a:ext cx="6061881" cy="1470025"/>
          </a:xfrm>
        </p:spPr>
        <p:txBody>
          <a:bodyPr>
            <a:noAutofit/>
          </a:bodyPr>
          <a:lstStyle/>
          <a:p>
            <a:r>
              <a:rPr lang="en-US" sz="6600" dirty="0" smtClean="0">
                <a:latin typeface="Aharoni" panose="02010803020104030203" pitchFamily="2" charset="-79"/>
                <a:cs typeface="Aharoni" panose="02010803020104030203" pitchFamily="2" charset="-79"/>
              </a:rPr>
              <a:t>What does color communicate?</a:t>
            </a:r>
            <a:endParaRPr lang="en-US" sz="6600" dirty="0">
              <a:latin typeface="Aharoni" panose="02010803020104030203" pitchFamily="2" charset="-79"/>
              <a:cs typeface="Aharoni" panose="02010803020104030203" pitchFamily="2" charset="-79"/>
            </a:endParaRPr>
          </a:p>
        </p:txBody>
      </p:sp>
      <p:pic>
        <p:nvPicPr>
          <p:cNvPr id="5" name="Picture 4"/>
          <p:cNvPicPr>
            <a:picLocks noChangeAspect="1"/>
          </p:cNvPicPr>
          <p:nvPr/>
        </p:nvPicPr>
        <p:blipFill>
          <a:blip r:embed="rId3"/>
          <a:stretch>
            <a:fillRect/>
          </a:stretch>
        </p:blipFill>
        <p:spPr>
          <a:xfrm>
            <a:off x="4562475" y="3424237"/>
            <a:ext cx="19050" cy="9525"/>
          </a:xfrm>
          <a:prstGeom prst="rect">
            <a:avLst/>
          </a:prstGeom>
        </p:spPr>
      </p:pic>
      <p:sp>
        <p:nvSpPr>
          <p:cNvPr id="6" name="Subtitle 5"/>
          <p:cNvSpPr>
            <a:spLocks noGrp="1"/>
          </p:cNvSpPr>
          <p:nvPr>
            <p:ph type="subTitle"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8800" dirty="0" smtClean="0">
                <a:latin typeface="AR CARTER" panose="02000000000000000000" pitchFamily="2" charset="0"/>
              </a:rPr>
              <a:t>RED</a:t>
            </a:r>
            <a:endParaRPr lang="en-US" sz="8800" dirty="0">
              <a:latin typeface="AR CARTER" panose="02000000000000000000" pitchFamily="2" charset="0"/>
            </a:endParaRPr>
          </a:p>
        </p:txBody>
      </p:sp>
      <p:sp>
        <p:nvSpPr>
          <p:cNvPr id="3" name="Content Placeholder 2"/>
          <p:cNvSpPr>
            <a:spLocks noGrp="1"/>
          </p:cNvSpPr>
          <p:nvPr>
            <p:ph idx="1"/>
          </p:nvPr>
        </p:nvSpPr>
        <p:spPr>
          <a:xfrm>
            <a:off x="-2438400" y="914400"/>
            <a:ext cx="8229600" cy="5516563"/>
          </a:xfrm>
        </p:spPr>
        <p:txBody>
          <a:bodyPr>
            <a:normAutofit lnSpcReduction="10000"/>
          </a:bodyPr>
          <a:lstStyle/>
          <a:p>
            <a:pPr algn="ctr"/>
            <a:r>
              <a:rPr lang="en-US" dirty="0" smtClean="0"/>
              <a:t>Provocative</a:t>
            </a:r>
          </a:p>
          <a:p>
            <a:pPr algn="ctr"/>
            <a:r>
              <a:rPr lang="en-US" dirty="0" smtClean="0"/>
              <a:t>Affectionate</a:t>
            </a:r>
          </a:p>
          <a:p>
            <a:pPr algn="ctr"/>
            <a:r>
              <a:rPr lang="en-US" dirty="0" smtClean="0"/>
              <a:t>Striking</a:t>
            </a:r>
          </a:p>
          <a:p>
            <a:pPr algn="ctr"/>
            <a:r>
              <a:rPr lang="en-US" dirty="0" smtClean="0"/>
              <a:t>Active</a:t>
            </a:r>
          </a:p>
          <a:p>
            <a:pPr algn="ctr"/>
            <a:r>
              <a:rPr lang="en-US" dirty="0" smtClean="0"/>
              <a:t>Intense</a:t>
            </a:r>
          </a:p>
          <a:p>
            <a:pPr algn="ctr"/>
            <a:r>
              <a:rPr lang="en-US" dirty="0" smtClean="0"/>
              <a:t>Defiant</a:t>
            </a:r>
          </a:p>
          <a:p>
            <a:pPr algn="ctr"/>
            <a:r>
              <a:rPr lang="en-US" dirty="0" smtClean="0"/>
              <a:t>Powerful </a:t>
            </a:r>
          </a:p>
          <a:p>
            <a:pPr algn="ctr"/>
            <a:r>
              <a:rPr lang="en-US" dirty="0" smtClean="0"/>
              <a:t>Masterful</a:t>
            </a:r>
          </a:p>
          <a:p>
            <a:pPr algn="ctr"/>
            <a:r>
              <a:rPr lang="en-US" dirty="0" smtClean="0"/>
              <a:t>Strong</a:t>
            </a:r>
          </a:p>
          <a:p>
            <a:pPr algn="ctr"/>
            <a:r>
              <a:rPr lang="en-US" dirty="0" smtClean="0"/>
              <a:t>Hostile</a:t>
            </a:r>
          </a:p>
          <a:p>
            <a:pPr>
              <a:buNone/>
            </a:pPr>
            <a:endParaRPr lang="en-US" dirty="0"/>
          </a:p>
        </p:txBody>
      </p:sp>
      <p:pic>
        <p:nvPicPr>
          <p:cNvPr id="4" name="Picture 3"/>
          <p:cNvPicPr>
            <a:picLocks noChangeAspect="1"/>
          </p:cNvPicPr>
          <p:nvPr/>
        </p:nvPicPr>
        <p:blipFill>
          <a:blip r:embed="rId2"/>
          <a:stretch>
            <a:fillRect/>
          </a:stretch>
        </p:blipFill>
        <p:spPr>
          <a:xfrm>
            <a:off x="3657600" y="1600200"/>
            <a:ext cx="4648200"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4467144" y="4135105"/>
            <a:ext cx="3838656" cy="2279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sz="4000">
                <a:solidFill>
                  <a:srgbClr val="CC0000"/>
                </a:solidFill>
              </a:rPr>
              <a:t>The Meaning of Color-Red</a:t>
            </a:r>
          </a:p>
        </p:txBody>
      </p:sp>
      <p:sp>
        <p:nvSpPr>
          <p:cNvPr id="26628" name="Rectangle 4"/>
          <p:cNvSpPr>
            <a:spLocks noGrp="1" noChangeArrowheads="1"/>
          </p:cNvSpPr>
          <p:nvPr>
            <p:ph type="body" sz="half" idx="2"/>
          </p:nvPr>
        </p:nvSpPr>
        <p:spPr>
          <a:xfrm>
            <a:off x="1557338" y="1498600"/>
            <a:ext cx="7262812" cy="5148263"/>
          </a:xfrm>
        </p:spPr>
        <p:txBody>
          <a:bodyPr/>
          <a:lstStyle/>
          <a:p>
            <a:pPr algn="just"/>
            <a:r>
              <a:rPr lang="en-US" altLang="en-US" sz="2000">
                <a:solidFill>
                  <a:srgbClr val="CC0000"/>
                </a:solidFill>
                <a:cs typeface="Arial" panose="020B0604020202020204" pitchFamily="34" charset="0"/>
              </a:rPr>
              <a:t>Red is the color of fire. It is associated with energy, war, danger, strength, power, determination and love.</a:t>
            </a:r>
            <a:endParaRPr lang="en-US" altLang="en-US" sz="2000">
              <a:solidFill>
                <a:srgbClr val="CC0000"/>
              </a:solidFill>
              <a:cs typeface="Times New Roman" panose="02020603050405020304" pitchFamily="18" charset="0"/>
            </a:endParaRPr>
          </a:p>
          <a:p>
            <a:pPr algn="just"/>
            <a:r>
              <a:rPr lang="en-US" altLang="en-US" sz="2000">
                <a:solidFill>
                  <a:srgbClr val="CC0000"/>
                </a:solidFill>
                <a:cs typeface="Arial" panose="020B0604020202020204" pitchFamily="34" charset="0"/>
              </a:rPr>
              <a:t>Red is a very emotionally intense color. It enhances human metabolism, increases respiration rate, and raises blood pressure. It has very high visibility, which is why stop signs, stoplights, and fire equipment are usually painted red. It is a color found in many national flags.</a:t>
            </a:r>
            <a:endParaRPr lang="en-US" altLang="en-US" sz="2000">
              <a:solidFill>
                <a:srgbClr val="CC0000"/>
              </a:solidFill>
              <a:cs typeface="Times New Roman" panose="02020603050405020304" pitchFamily="18" charset="0"/>
            </a:endParaRPr>
          </a:p>
          <a:p>
            <a:pPr algn="just"/>
            <a:r>
              <a:rPr lang="en-US" altLang="en-US" sz="2000">
                <a:solidFill>
                  <a:srgbClr val="CC0000"/>
                </a:solidFill>
                <a:cs typeface="Arial" panose="020B0604020202020204" pitchFamily="34" charset="0"/>
              </a:rPr>
              <a:t>Red brings text and images to the foreground. Use it as an accent color to stimulate people to make quick decisions; it is a perfect color for 'Buy Now' or 'Click Here' buttons on Internet banners and websites. Red is widely used to indicate danger (high voltage signs, traffic lights). </a:t>
            </a:r>
            <a:endParaRPr lang="en-US" altLang="en-US" sz="1800">
              <a:cs typeface="Arial" panose="020B0604020202020204" pitchFamily="34" charset="0"/>
            </a:endParaRPr>
          </a:p>
        </p:txBody>
      </p:sp>
      <p:pic>
        <p:nvPicPr>
          <p:cNvPr id="26629" name="Picture 5" descr="http://home.messiah.edu/~bd1177/ColorWheel-1.GIF"/>
          <p:cNvPicPr>
            <a:picLocks noGrp="1" noChangeAspect="1" noChangeArrowheads="1"/>
          </p:cNvPicPr>
          <p:nvPr>
            <p:ph type="chart" sz="half" idx="1"/>
          </p:nvPr>
        </p:nvPicPr>
        <p:blipFill>
          <a:blip r:embed="rId2" r:link="rId3" cstate="print">
            <a:extLst>
              <a:ext uri="{28A0092B-C50C-407E-A947-70E740481C1C}">
                <a14:useLocalDpi xmlns:a14="http://schemas.microsoft.com/office/drawing/2010/main" val="0"/>
              </a:ext>
            </a:extLst>
          </a:blip>
          <a:srcRect/>
          <a:stretch>
            <a:fillRect/>
          </a:stretch>
        </p:blipFill>
        <p:spPr>
          <a:xfrm>
            <a:off x="204788" y="5087938"/>
            <a:ext cx="911225" cy="91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30" name="Text Box 6"/>
          <p:cNvSpPr txBox="1">
            <a:spLocks noChangeArrowheads="1"/>
          </p:cNvSpPr>
          <p:nvPr/>
        </p:nvSpPr>
        <p:spPr bwMode="auto">
          <a:xfrm>
            <a:off x="0" y="6040438"/>
            <a:ext cx="13731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Return to </a:t>
            </a:r>
          </a:p>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Meaning of Color</a:t>
            </a:r>
          </a:p>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Main Page</a:t>
            </a:r>
          </a:p>
        </p:txBody>
      </p:sp>
      <p:sp>
        <p:nvSpPr>
          <p:cNvPr id="26631" name="AutoShape 7">
            <a:hlinkClick r:id="rId4" action="ppaction://hlinksldjump" highlightClick="1"/>
          </p:cNvPr>
          <p:cNvSpPr>
            <a:spLocks noChangeArrowheads="1"/>
          </p:cNvSpPr>
          <p:nvPr/>
        </p:nvSpPr>
        <p:spPr bwMode="auto">
          <a:xfrm>
            <a:off x="0" y="5037138"/>
            <a:ext cx="1349375" cy="1820862"/>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027070798"/>
      </p:ext>
    </p:extLst>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dirty="0" smtClean="0">
                <a:latin typeface="AR BLANCA" panose="02000000000000000000" pitchFamily="2" charset="0"/>
              </a:rPr>
              <a:t>Orange</a:t>
            </a:r>
            <a:endParaRPr lang="en-US" sz="8000" dirty="0">
              <a:latin typeface="AR BLANCA" panose="02000000000000000000" pitchFamily="2" charset="0"/>
            </a:endParaRPr>
          </a:p>
        </p:txBody>
      </p:sp>
      <p:sp>
        <p:nvSpPr>
          <p:cNvPr id="3" name="Content Placeholder 2"/>
          <p:cNvSpPr>
            <a:spLocks noGrp="1"/>
          </p:cNvSpPr>
          <p:nvPr>
            <p:ph idx="1"/>
          </p:nvPr>
        </p:nvSpPr>
        <p:spPr>
          <a:xfrm>
            <a:off x="457200" y="1600200"/>
            <a:ext cx="2514600" cy="4525963"/>
          </a:xfrm>
        </p:spPr>
        <p:txBody>
          <a:bodyPr/>
          <a:lstStyle/>
          <a:p>
            <a:pPr algn="ctr"/>
            <a:r>
              <a:rPr lang="en-US" dirty="0" smtClean="0"/>
              <a:t>Warm</a:t>
            </a:r>
          </a:p>
          <a:p>
            <a:pPr algn="ctr"/>
            <a:r>
              <a:rPr lang="en-US" dirty="0" smtClean="0"/>
              <a:t>Happy</a:t>
            </a:r>
          </a:p>
          <a:p>
            <a:pPr algn="ctr"/>
            <a:r>
              <a:rPr lang="en-US" dirty="0" smtClean="0"/>
              <a:t>Exciting</a:t>
            </a:r>
          </a:p>
          <a:p>
            <a:pPr algn="ctr"/>
            <a:r>
              <a:rPr lang="en-US" dirty="0" smtClean="0"/>
              <a:t>Hot</a:t>
            </a:r>
          </a:p>
          <a:p>
            <a:pPr algn="ctr"/>
            <a:r>
              <a:rPr lang="en-US" dirty="0" smtClean="0"/>
              <a:t>Disturbed </a:t>
            </a:r>
          </a:p>
          <a:p>
            <a:pPr algn="ctr"/>
            <a:r>
              <a:rPr lang="en-US" dirty="0" smtClean="0"/>
              <a:t>Distressed</a:t>
            </a:r>
          </a:p>
          <a:p>
            <a:pPr algn="ctr"/>
            <a:r>
              <a:rPr lang="en-US" dirty="0" smtClean="0"/>
              <a:t>Unpleasant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999" y="1417638"/>
            <a:ext cx="4773809" cy="2392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4495800" y="4191000"/>
            <a:ext cx="3429000" cy="22818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4"/>
                                        </p:tgtEl>
                                      </p:cBhvr>
                                    </p:animEffect>
                                    <p:animScale>
                                      <p:cBhvr>
                                        <p:cTn id="1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sz="4000">
                <a:solidFill>
                  <a:srgbClr val="FF9900"/>
                </a:solidFill>
              </a:rPr>
              <a:t>    The Meaning of Color-Orange</a:t>
            </a:r>
          </a:p>
        </p:txBody>
      </p:sp>
      <p:sp>
        <p:nvSpPr>
          <p:cNvPr id="27651" name="Rectangle 3"/>
          <p:cNvSpPr>
            <a:spLocks noGrp="1" noChangeArrowheads="1"/>
          </p:cNvSpPr>
          <p:nvPr>
            <p:ph type="body" idx="1"/>
          </p:nvPr>
        </p:nvSpPr>
        <p:spPr>
          <a:xfrm>
            <a:off x="1512888" y="1498600"/>
            <a:ext cx="7105650" cy="4946650"/>
          </a:xfrm>
        </p:spPr>
        <p:txBody>
          <a:bodyPr/>
          <a:lstStyle/>
          <a:p>
            <a:pPr algn="just"/>
            <a:r>
              <a:rPr lang="en-US" altLang="en-US" sz="2000">
                <a:solidFill>
                  <a:srgbClr val="E48800"/>
                </a:solidFill>
                <a:cs typeface="Arial" panose="020B0604020202020204" pitchFamily="34" charset="0"/>
              </a:rPr>
              <a:t>Orange combines the energy of red and the happiness of yellow. It is associated with joy, sunshine, and the tropics. Orange represents enthusiasm, fascination, happiness, creativity, determination, attraction, success, and encouragement.</a:t>
            </a:r>
            <a:endParaRPr lang="en-US" altLang="en-US" sz="2000">
              <a:solidFill>
                <a:srgbClr val="E48800"/>
              </a:solidFill>
              <a:cs typeface="Times New Roman" panose="02020603050405020304" pitchFamily="18" charset="0"/>
            </a:endParaRPr>
          </a:p>
          <a:p>
            <a:pPr algn="just"/>
            <a:r>
              <a:rPr lang="en-US" altLang="en-US" sz="2000">
                <a:solidFill>
                  <a:srgbClr val="E48800"/>
                </a:solidFill>
                <a:cs typeface="Arial" panose="020B0604020202020204" pitchFamily="34" charset="0"/>
              </a:rPr>
              <a:t>To the human eye, orange is a very hot color, so it gives the sensation of heat. Nevertheless, orange is not as aggressive as red. Orange increases oxygen supply to the brain, produces an invigorating effect, and stimulates mental activity. As a citrus color, orange is associated with healthy food and stimulates appetite. Orange is the color of fall and harvest. </a:t>
            </a:r>
          </a:p>
          <a:p>
            <a:pPr algn="just"/>
            <a:r>
              <a:rPr lang="en-US" altLang="en-US" sz="2000">
                <a:solidFill>
                  <a:srgbClr val="E48800"/>
                </a:solidFill>
                <a:cs typeface="Arial" panose="020B0604020202020204" pitchFamily="34" charset="0"/>
              </a:rPr>
              <a:t>Orange has very high visibility, so you can use it to catch attention and highlight the most important elements of your design. </a:t>
            </a:r>
            <a:endParaRPr lang="en-US" altLang="en-US" sz="2000">
              <a:solidFill>
                <a:srgbClr val="E48800"/>
              </a:solidFill>
              <a:cs typeface="Times New Roman" panose="02020603050405020304" pitchFamily="18" charset="0"/>
            </a:endParaRPr>
          </a:p>
        </p:txBody>
      </p:sp>
      <p:sp>
        <p:nvSpPr>
          <p:cNvPr id="27652" name="Text Box 4"/>
          <p:cNvSpPr txBox="1">
            <a:spLocks noChangeArrowheads="1"/>
          </p:cNvSpPr>
          <p:nvPr/>
        </p:nvSpPr>
        <p:spPr bwMode="auto">
          <a:xfrm>
            <a:off x="0" y="6040438"/>
            <a:ext cx="13731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Return to </a:t>
            </a:r>
          </a:p>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Meaning of Color</a:t>
            </a:r>
          </a:p>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Main Page</a:t>
            </a:r>
          </a:p>
        </p:txBody>
      </p:sp>
      <p:pic>
        <p:nvPicPr>
          <p:cNvPr id="27653" name="Picture 5" descr="http://home.messiah.edu/~bd1177/ColorWheel-1.GIF"/>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04788" y="5087938"/>
            <a:ext cx="9112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AutoShape 7">
            <a:hlinkClick r:id="rId4" action="ppaction://hlinksldjump" highlightClick="1"/>
          </p:cNvPr>
          <p:cNvSpPr>
            <a:spLocks noChangeArrowheads="1"/>
          </p:cNvSpPr>
          <p:nvPr/>
        </p:nvSpPr>
        <p:spPr bwMode="auto">
          <a:xfrm>
            <a:off x="0" y="5037138"/>
            <a:ext cx="1349375" cy="1820862"/>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7990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2248" y="209231"/>
            <a:ext cx="8229600" cy="1143000"/>
          </a:xfrm>
        </p:spPr>
        <p:txBody>
          <a:bodyPr>
            <a:normAutofit/>
          </a:bodyPr>
          <a:lstStyle/>
          <a:p>
            <a:r>
              <a:rPr lang="en-US" sz="6600" dirty="0" smtClean="0">
                <a:latin typeface="Algerian" panose="04020705040A02060702" pitchFamily="82" charset="0"/>
              </a:rPr>
              <a:t>Yellow</a:t>
            </a:r>
            <a:endParaRPr lang="en-US" sz="6600" dirty="0">
              <a:latin typeface="Algerian" panose="04020705040A02060702" pitchFamily="82" charset="0"/>
            </a:endParaRPr>
          </a:p>
        </p:txBody>
      </p:sp>
      <p:sp>
        <p:nvSpPr>
          <p:cNvPr id="3" name="Content Placeholder 2"/>
          <p:cNvSpPr>
            <a:spLocks noGrp="1"/>
          </p:cNvSpPr>
          <p:nvPr>
            <p:ph idx="1"/>
          </p:nvPr>
        </p:nvSpPr>
        <p:spPr>
          <a:xfrm>
            <a:off x="228600" y="1600200"/>
            <a:ext cx="3886200" cy="4525963"/>
          </a:xfrm>
        </p:spPr>
        <p:txBody>
          <a:bodyPr>
            <a:noAutofit/>
          </a:bodyPr>
          <a:lstStyle/>
          <a:p>
            <a:pPr algn="ctr"/>
            <a:r>
              <a:rPr lang="en-US" dirty="0" smtClean="0"/>
              <a:t>Stimulating</a:t>
            </a:r>
          </a:p>
          <a:p>
            <a:pPr algn="ctr"/>
            <a:r>
              <a:rPr lang="en-US" dirty="0" smtClean="0"/>
              <a:t>Cheerful</a:t>
            </a:r>
          </a:p>
          <a:p>
            <a:pPr algn="ctr"/>
            <a:r>
              <a:rPr lang="en-US" dirty="0" smtClean="0"/>
              <a:t>Exciting</a:t>
            </a:r>
          </a:p>
          <a:p>
            <a:pPr algn="ctr"/>
            <a:r>
              <a:rPr lang="en-US" dirty="0" smtClean="0"/>
              <a:t>Joy</a:t>
            </a:r>
          </a:p>
          <a:p>
            <a:pPr algn="ctr"/>
            <a:r>
              <a:rPr lang="en-US" dirty="0" smtClean="0"/>
              <a:t>Serene</a:t>
            </a:r>
          </a:p>
          <a:p>
            <a:pPr algn="ctr"/>
            <a:r>
              <a:rPr lang="en-US" dirty="0" smtClean="0"/>
              <a:t>Unpleasant</a:t>
            </a:r>
          </a:p>
          <a:p>
            <a:pPr algn="ctr"/>
            <a:r>
              <a:rPr lang="en-US" dirty="0" smtClean="0"/>
              <a:t>Aggressive </a:t>
            </a:r>
          </a:p>
          <a:p>
            <a:pPr algn="ctr"/>
            <a:r>
              <a:rPr lang="en-US" dirty="0" smtClean="0"/>
              <a:t>Hostile</a:t>
            </a:r>
            <a:endParaRPr lang="en-US" dirty="0"/>
          </a:p>
        </p:txBody>
      </p:sp>
      <p:sp>
        <p:nvSpPr>
          <p:cNvPr id="5" name="AutoShape 2" descr="data:image/jpeg;base64,/9j/4AAQSkZJRgABAQAAAQABAAD/2wCEAAkGBxQQEhUUEBQVFBUWGB0ZFhcXFxgWHBcZHBsXHB4WGhgYHyggGBwmHCAYITEhJSkrLi4uHB8zODMtNygtLi0BCgoKDg0OGxAQGy0kICQsLCw0LywsLCwsLCwsLCwsLCwsLCwsLCwsNCwsLCwsLCwsLCwsLCwsLCwsLCwsLCwsLP/AABEIANoA5wMBEQACEQEDEQH/xAAcAAEAAgMBAQEAAAAAAAAAAAAABgcBBAUDAgj/xABHEAACAQMCAwUFBQUECAYDAAABAgMABBEFEgYhMQcTQVFhIjJxgZEUQlJyoSNigpKxCDOishUXNFNjwcLRJENEVHOzFoOU/8QAGwEBAAIDAQEAAAAAAAAAAAAAAAQFAQMGAgf/xAA9EQACAQMBBQQJAgMHBQAAAAAAAQIDBBEhBRIxQVFhcZGhBhMUIjKBsdHhwfAjQlIVMzRicoLxFkNTssL/2gAMAwEAAhEDEQA/ALxoBQCgFAKAUAoBQCgMZoCJcQdo1hZHbJN3j/ghHeEfEj2V+ZFAQbVO3HwtrXB8DM4H+FM5+tMcwcz/AFk61PzhgUA9NtrKf8TMQajzu7eHxVIr/cvue1CT5AcZ8Qde7P8A/MK1/wBo2n/kj4mfVT6MDtJ1qLnLApA67rWUD6q3KtsLuhPSNSL+aMOnJcmdPTe3H/3NpzHUwuP8r4x8M1vPJL9G7VNOuMAymBj92ZSmPTeMp+tDBMrW6SVQ0bK6noykMD8xQHtmgFAKAUAoBQCgFAKAUAoBQCgFAKAUAoBQHxJIFBLEADmSTgAeZJ6UBW3FXbDbW5ZLRTcuOW/O2IH8/Vv4Rj1oCCT3Wr65ncxjgb7vOGLHXAwC0n6g1X3e1La10nLL6LV/j5m6FGUuB29F7M7aLH2hjOw+6D3aD+FTuI+J+Vc3dekNea/grdXXi/t4Eunax/m1JfY6VBAMQxRx/lUD9etUdW6rVXmpJvvZKVOK4I3Ca0ZPQrBkA0MGjf6PBP8A30Mb+rKCfr1qTRvK9H+7m13M8OnF8URrUezWzkyYu8hP7rFl/lfOPkRVrQ9IbuGk8SXasPxWDRK0g+BG24K1DTnMuny7vWI925/NG3sv9TV7bekFtV0qZg+3VeP3I07Wa4anb4e7X7i3butUhL7Tguq93IPVozhW+Ix8DV3CcZx3ovK7CM1jiW3oWvQX0YltZFkXxx1U+TKean0Ir0YOlQCgFAKAUAoBQCgFAKAUBrahfRwRtLM6xogyzMcACgIAO2aw73ZtuNmcd7sXbz8du7fj+GgJ9p1/HcRrLC6yRuMqynIIoDaoDm6/rcNjC01w4RF+ZY+CqPvMfAUBRuta/fcQytFADFag+4ThQPAzMPfb9wZHl51EvL6jaQ3qj7lzf77TZTpSm9CU8M8DW9nhnAmm/Gw5Kf3E6D4nJ9a4y/21Xucxi92PRfq/2ixpW0Y8dWdLiu+eGD9idskjpErnmEMjBd/yHQeeKi7Nowq1v4mqSlLHXCzg9VpuMdD00fQIbXJjXMjDDysSzyc85Zj6+HQV5ur6tce7N+6uCWiXcj1Ckod51Kgm0g3G3HTWUwhgRXcANIXzgZ6INp97GCT4ZHWuj2TsWN1S9bVeFwWPrr++JDr3Dg8RJlYXImiSQDAdVbHlkZxVDXp+rqSh0ePAkwlvJM+rq4WJGeQhVQFmJ8ABkmsUqcqklCKy3oZlJJZZxOGuLoL9nSESKyDOHAG5c43DBPjjkefOrG/2TWs4Kc2mn069DVSrxqPCJBVUbzyu5xGjOwYhRk7VLnA8lUEn5VspU3Umori+rx58jzJqKycme2s9VhywWZASAwyro3iM8mRh5fpU+FS72fUwsxfk19Gu01YhVXUgmo8M3mkSG60+RmQdSBllXPSROki+v6DrXU7P23SucQqe7Lyfd0+fiQqts4arVFmdn3aLDqQEUmIrkDmhPsycsloz4+OV6j1HOrwik7oBQCgFAKAUAoBQEa444wi0uESSKXdztjjBALHqST91QOp+HiaAgcHH+sSIJksIzEeYHtbmHmAW3EfBagz2laQn6t1Fn98+BsVGbWcEd7RO0IapZxRIjQuJSZ4zzB2g7cNyyNxPIgEFanJrieCbWvDsC2f2YRrsaPDHAyWI5uT13buea+dT2jW9q9dl5UtOiSfDBaxpR3MGh/Z9vnaK6gY5WJ0dfTvA4OPTKZ+Zr6LlPgVJZ2s6rFaQvNO22NBknz8lA8WJ5AeOaAoa5muuJLvc+YraI8h4RqfDyeVh1Ph8OtdtHaNOzp5esnwXX8f8G6jSdR9hZelabHaxLFAoRF+pP4mPiT1JrgLm5qXE3Oo8t/vyLWEFFYRt1HPZr39kk8bRTLuRveGSPHI5jmCDg5FbaNadGanB4aPMoqSwz2jQKAo6AADJJ5Dl1PM/OvEpOTbZlLCwfRryZKo4l4KurnUJSq4hlYN3pYYVSADyzncMHliu1sNr2tCyim/eivhxzyytqUJyqFqQRBFVV5KoCj4AYFcbOTnJyfF6lilhYIz2mB/9Hy93nqm/H4Nw3fKrbYO57bHf7cd+NCPdZ9XoRbsf01u9luCCECd2p5+0xKk48wAP1q49JbiKpxoLjnL7EkyPaQe9vFpVxxYisowRePaurEQD37fdcgdNwYd2zeTY3fEVcz3pbNzV5T93ux72OzOCMsKt7vTUlFUyZJK84z4FO43OnjZIp3tGvLJHPfHj3X9B18MGuq2TttrFK4enKXTsf3495Br2380SVdl3aIL0C2u2AuV5KxwvfgA55csSDByvz8wOtIBZINAZoBQCgFAKAUBV3bhwzLcwR3EPtG33b0H4GwS4H3iCBkeWaA5/DvaDbXCqszCCXABDYCE/uv0x8cVwt7sK5pScqa349nH5os6dxBrD0OB2o8Phwl1aJvLErL3Q35OPZkOzPltJ/LmrLYN645t67xjVb2netfI1XNPPvR17iXcQ62LOw7xvZkaMLGp5HvGXkMenU/CqWys/abzcWqTy32JkipU3KeTa7DtEa3sWmkBDXLbxnke7UbVPz9ph+avoRUkN4/12TWb9bG2P7CNyMjmGYe9M2OqrzAHn8RUe6uY29KVWfLzfJHuEHKWET3SNMjtYUhhGFUfNj4sfMk86+cXdzO4qupPi/JdF3FvTgoRwjcqMbBQCgFAKAUMChkwwzyPMHqPOsptcDDWTEaBRhQAB0AGAPkKzKTk8vUJJcD6ryZPC9gaRGVJGiJ++gUsvw3AjpmttGcYTUpRUux5x5HiabWE8GvpGkR2qsI8lnO6R2O55G/EzH9B4VturupcNb/BaJLRJdEjEKahwN+opsFZyYK27ReG2hb7faZRlYNJs6q2RiZfnjcPn5112wtp5xbVf9r/+ft4EC5o496JaHZ3xYNTtQ5wJYzsmX94Ae0P3WHMfMeFdSQSVUAoBQCgFAKAoC8u5uIr6Re8eK0i6KPw5IB29C7kE5OcAVXbS2grKlvYy3wX6m6jS9Y8EgXs4sduCkhP4jI2fjy5fpXKv0gvHLOV4IneyUzscN8PRWCMkG/DNuO4554xy5ACoN9f1bySlUxlLGiwbKdJU1hGOJeH4r+Lu5sgjJRx1RjyyPA+oPWljf1LOpvQ4c11Qq0lUWGQDUNQ1PR4ZbYyM9vIhSOXmRHnkdjdYmxy2kkeI6V3VjtGjeL3NJf0vj+StqUnB6ki7MOH/ALPb9+4/aTgHn92P7q+hPvH5Dwrltv33rq3qY/DDzfNk21pbq3nzJpXPks1brUI4njSRtrSkqmRyLAZ256AkdAevhW+nbzqQlOKyo6vu64PEpqLSfM2q04Z6PK2uEkXdGwdckZU5GQSDzHqDXqpTnTluzWH2mFJNZR614PQoBQCgFAKAUAoDwvroQxvIwJVFLHaMnAGTgeJxW2jTdWpGnHi3jxPMpbqyfVrcLKiyIdyuoZT5hgCD9KxVpypzcJLVPD+QjJNZR6McDJ5Acz6Dzryot6IznB5o6TJlSskbjkQQyspHgR1BFe2p0p65TT+aaMZUloVjw9dHQdX2O2LeXCknkO6cnY/llGGM+W6vo2z7xXdBVOfB964+PEqK1Pclg/QYqaajNAYzQGc0AoBQFFazwpfaHJPc2RjktjzbcQCqZJAZWIzt6AqcnyqJeWNG7io1Vw4Y0NlOpKDyjm6bqWq6sSIpBDEPedB3a5/Du5ux8cA/GqatQ2bs5e/Hel0er78cESFKtW4Mn13ff6PsxJcu0xiVQ7AANI3IdCeWSfE1zcKHtt1uUUoqTeFyS/BLcvV08vUcN8SQ36FoSQy+/G3Jk9T5jl1HKl9s6tZyxU4Pg1wZmnWjUWUQWe9l1TVljikZYIXB5E42xkFmK9CWb2RnPhXRwpUtn7N35xTnJfPMuCzxWFqRG3VracEWlXG5LBCsGTlcVRxtaTGdQyojP5EFQSGBHMEHGCKn7OlUVzBU3ht4+T4o1VknF5IVwLb3Oo27/abu4ESt3exSoLgKCcyY3gZIHWr7a1W3sqy9TSjvNZy86a9OBEoRnUWr0LDsrRIY1jiUIiDCqOgFcvWqzqzc5vLZOjFRWEe9aj0KAUAoBQCgFAKAw6gggjIPIg+I8qzF4eUYepB9Y1CXREXZtntmbbHGxKPFyZtgcAhkHPGRkV0VvQo7Vk8+7USy2sNS4LOHjXrhkSUpUOGqNkm61WJAUFraygM5EgkllQ89i7QBGD0J64rWvZtnVHr6ypHKSxiKfV5bzgfxKy6IllvAsaKiAKqgKqjoABgAfKqSpUlUk5y4vX5kqMVFYRCe1vShLarMBkwtg8vuOQp+QO01fejlzuV3SfCS81r9Moi3cMx3iwuzXWvtunQSMcuq93J+ZPZJPxGD867YrTW7SOOF0qIbQHnkz3aE4AA6yN+6DgY8SR6kAiuLXVuIZF+0LI20jcIysIyMfdjYbgPTOarZ7Xs4VPVuevl4m5UJtZwWV2acXf6Vtd7hVljbbKF6E4yHAPQEeHgc1ZtYNJL6wBQFXdv926WUMa+7JON3rtR2Cn+LB/hogbvDFukdpAsONvdqQR4kgEn4k5zXzTaFSpO5m58cv8FzRSUFghvaZrYm2WNt+1ld13hefP7sYx94nBPkBz610Ho/s+cZe0zWFjC7c8X+hEuqq+BGrxVwBPpEEV5bTHciqJ8HaVc4BKeDoWwNpz866epShVi4TSaZDUmnlG72P6btimuD1kYIp/dTOfqx/wANcn6SXGakKK/lWfm/wTrSGjkWFXLk4UBFe0267vT5QOshRPkWBP6A1dbBpb97F/05fgiNdPED07OLbu9Ph/f3P/MxI/TFeNuVN+9n2YXgjNtHFNEmqoJAoBQCgFAKAUAoBQCgK77ZpgIbdfORmx6KuP8AqFdT6MQbq1JdiXiyDevRImXDUBjtLZD1WCMH47Fqhv5791UkucpfUlUliCOlUQ2Gpq9kLiCWJukiMv1Bx+uK32tZ0a0ai5NM11FmLRGf7PmonbdW58GWUDy3DYwH8or6k+wpWsHJ1aMajxDKsvtRwdFPMFYguFx6yNz+dVW2LmVvaSlHi9PH8Jm+3gpTSJtr+rpZwPNIeg9kfjYjko+P9M1w9nazuqypxXHj2LmyyqzUI5ZG+wuWO3iuJp5o4+9ZVVWdV9zOWCk8ubY+VfTCnLes76OYZikSQfusG/oaGDYoDl8R6DDfwNBcruQ8wRyKsOjKfAigKw/1PXaZjh1FlhP3f2q/VUcLmtUqFKct6UE31aWfHB6U2ljL8SY8E9nlvpntgmac8jK4AIB8EUe56nmT51tPJH+3+92WcEQ/8ybJ+CIx/wAxX6UBscG2fcWNuniIwW/M3tH9TXzbadb1t3Ul2vwWiLmjHdgkdmoBtFAQXte/2SP/AOYf5XrovRr/ABMv9L+qId58CJLwmB9htcf7iP8AyLVVtH/F1f8AU/qSKXwI6tQjYKAUAoBQCgFAKAUAoYKs7VP297bQDmduCPWVwP6KK7H0fXqrSrWfX/1X5K+61qKJaSLgADoBj6Vx8nltlglhYM1gyZXqPjTkYZSnCPFh0q5uZI4e9eQtGilioGJGOSACTy8BX1Wm/wCHFv8ApX0KSSy2STgOxu5L+a9uYe7WZHySNuWZoyAqE7sez41zW37y3qUFShNOW8nprphrjw5ku1pyUstaYPPjDh6+1C92Y226gd25I2KCBlsZyz5yMengOdeNm31lZ2m9nM3xXNvkuxf8ma1OpUnjkbMHZTbgftJ5mP7ojUfQqT+taJ+k1bPuQil25f6o9qzXNnle9nr2gM+mXEqyp7QUkAtjngMoAP5WBB6VJs/SLfmo1opJ81nTvWTxUtMLMWWR2Z8VnVLQSOAJo22SheQJwCGAPTKkHHgciupIJL6AUAoCmP7Q8v8Asi+krf8A1isriCX2CbYox5Io/wAIr5XWeakn2v6l5D4Ue9aj0KAhfazDusQ34JUP1yv/ADq/9HJ4u8dYvy1/QiXazA7PBM2+wtT/AMFFPxUbf+VQdqw3Lyqv8z89TbQeaaO3VcbhQCgFAKAUAoBQCgFDBU+gA6hrTzczHG7OPyp7EY+Zw1dreNWeylS5ySXjq/sVtP8AiVslsVxRZChkUMGrBpkMbtIkUau3vOqKGPxIGa3zuq04qEpNpcsnlQinnBtVoPRyuJ7+a3t3ktohNIpHsnJ9nPNsLzOB4Cp2z6FKvXVOrLdT59vLiaq0pRjmOpA/9acyYWS0QN4+26cvRWUkfWui/wCmaMtYVXjuT88kT2yS4oxNxrfagrQ2VoQX9kshaRgDyxuwFT4mpFr6PUaM1OcnLGuMJL9TzO6lJYWhaPZfwm2l2myXHfStvkCnIU4ACA+OFA5+ea6BkQmVAKAUBSf9oUftLQ+GyUfqlDKJvbe4v5R/QV8qqfG+9l3HgeleD0KA43GNj9osriMdTGWX8y4YfqMfOrDZdb1N3Tm+GcPuej+pprx3oNHC7JL7vLIp4xSEfwuA4P6kfKrH0jobl0p/1JeWhqs55hgm1c8SxQCgFAKAUAoBQCgOFxvqn2WyldThyNifmfkD8hk/KrPZNt7RdRg+HF9y1NFee7BnC7JdJ7q2edh7Uxwv5EyB9W3H6VYekd16ysqS4RWve/toarSGFvE6rnCWKGRQCsmCMazx3Z2zhC5kbx7obwvxPTPoMmre22JdV4byWF/m0z8v1I87mEXg6Ou60Le1a5Re9UBWABxlSR7WfAAHNR7Syda5VvJ7r1XzXI91Km7DeWpq6Zf2mrwZKK/445AC0Z/qPMEVuuKF1s2to2ujXB/vozzCUKq4EVst2iavAlszNDclFeInJCu4QZ8yDzVuuMjxrrtk3s7uhvTWqeHjgyBXpqEsIvoCrQ0GaAUAoCov7Q1vmG0fykdP5kz/ANNZQO7oM/eW0D/iiRvqor5hew3LipHpJ/UuqbzFG/UU2CgMEZ61ntMFX8MsdM1aW2flHMSEPoSzRH6ZT412F+lf7OjXj8UePyWJfcr6T9XV3XzLRrjixFAKAUAoBQCgFAKAqnjq9bUb+KygPsxttJHTefff4IoIz+au02TRjZWcrqpxa8uS+b/Qra8vWVFFFn2NqsMaRRjCxqFUegGK5CtVlVqOpLi3nxLCMd1YR71qPQoDk8Vaz9itnnwGK4CqehZmAAOOeOp+VTtnWntVwqTeE85fYjTWqbkckHstM1fXVBysVsx657tCByOFGXk8evI13Vpsu2tXmEder1f28itnWnLiefaL2eR6VZRypJJLI0oR2OFUAo5wqgcvaA6k1YriaSxdIjUW8SgDb3SDHUEbRyr5hdTl6+cnx3n9S6gvcSKpv+HWj1dbWyk7gyEGJgWGzcrNtO3njIIx5EV3ezqqvbNOss8U888cysrL1c3ussHg/syniu1u9RnWaSM5RVLNlhyVmZwOQHMKByPjVhTpQpx3YLC6I0uTfEtMV7MCgFAKAgHbdpxm0xmAyYZFk+XNSfoxoDi9mt73thEPGLMZ+RJH+EiuA27RdO8k/wCrX9/MtbaWaZKKpiSKAUBC+0rh1riJbiEHvoOfLqyZB5fvKfaHz866DYV/GjN0anwz07n9nwZEuaW8t5cjpcE8TLfwAkgTIAJV9fxgfhb+uRUXauzZWdXT4Xw+z7j3Qq767SRVUkgUAoBQCgFAKAj/ABtxCLG3LAjvXysQP4vFz6LyP0HjVrsmwd3WSfwrV/b5ke4q7ke04HZXoJRDdy83mH7PPUJnJf4sf0A86sfSG9UpK2hwjx7+nyNdrTfxvmT+uZJgoBQFedsl/shhiz7zlyPMIP8Au1dR6M0c1J1OiS8SDeS0SLZ4M077NY20XisS5+JAJ/UmuwK89OKtDS/tZLeTkHHJupRgcq4+BAoCooY9c05BB9lWdI/ZR1UycvDmrAkehUVT3Ww7W4qOpLKb44ax9CTC5nFYOp2ccG3b3x1DUl2MMlFbkxcgKG2j3UVcgA+Y8qs6NGFGCp01hI0Sk5PLLfFbTyZoBQCgFAamq2K3EMkMgykqMjfBgQaAobsznazvZ7KY8ySP/wBkRIP8y5PyFc76RW2/QVZcYvD7n+SZaTxLHUtOuJLIUAoBRBlbcV8PS2E/2/ThgDJkQAnbn3jt8Yz1I8Dz+HW7Pv6V5R9juuPJ8M44a9Vy6lfVpSpy34Er4W4qhv09g7ZAPajJ5j1X8S+o+eKptobMrWcveWY8ny+fRkmjWjNdp3qq8G4UMigFAKGDjcTcSQ2Ee6U5c+5GD7Tn/kvmT+vSrGw2dVu54houb5L89DVVqxgiB8PaJNrE5vL3lDn2V6BwD/dr/wAMeJ8f6dHe3dLZlH2a3+Pn2dr7ehDp05Vpb0uBaijHIcv+XpXGN5eWWKWDNYMigFZRgq3XI/8ASeuQ24G5EZY2HhhMySZ9CMqfhXfbCt/VWib4ybl+i8tSruZ702foMVckYUAoBQCgFAKAUAoBQFI9tGhNaXUWo24xuZd5H3ZUxtY+jKNp+GPGvFSnGpBwlwaa8TMXh5RLdB1VLyBJo+jDmPwsPeQ+oPKvml5aztq0qcuXmuTLmnUU45R0KimwUAoBWUzBCuI+z6OVu+s2+zzZ3DGQhbzGOaH1Xl6V0Flt2dKPq6634+a8ePzItS2T1jocmHivUdP9m/t2mUf+YBg4/OoKt/Fg1MnsuwvPetqii+n4bz4ZNSrVaeklk7Nj2l2UgG/vIj5Mm4fzITUGr6O3cPhxJdjx5PBtjdwfE6P/AOb2P/uF+jf9qif2Ne5/u35fc9+00+pq3faHYxjIkaQ+SI39WwB9a3U9gXs3hxS72v0yzErqmjgXHHF5enu9Nt2XPWQgOQOmc+4nxJNWcNjWlot+7qJ9i0/PkaHcVKmkEbehdnmZDPqT9/ISG2hmIyOftscF/wAvT41pvNvYh6q0W7HhnC8ly+p6p2uXvT1J8qgDAGAOgHIVzLbfEmpYM1gyKAUBz9f1VbO3knb7g5DzY8lX5sRUuytXc140lz+nM1VZ7kWyNdg+js8lxfy8ySY0J8WYh5GHpnaPiGFfTIxUUkuCSXkU7eWXNWTAoBQCgFAKAUAoBQCgOfrukx3kEkEwykikHzHkw8iDzHwoChtKupdBvpLa6z3LHmcciPuzr6Y5MP8AtVRtfZqu6WY/GuHb2fYkW9XcevAtaNwwBUggjII5gg9CPTFcBKLi8PiWqaayj6ryZFAKAUArOTGDlX3DdpOcy28THz24P1XBqbS2jdUliFSS+f3NcqMJcUaMnAenn/0yj4PKP6PW9bbvl/3PJfY8+z0+hsWfCNlD7ltHnzYFz9XJxWurta8qaSqP5afTBlUKa5HaRQAAAAB0A5AfKq9ybeWbUkuBmsGRQCgFAKGCru0TUXvrqKwtfbIbBA6NKfA48EXJPz8q7X0fsfVU3XmtZcOxfn6FddVN57q4F4cOaQllbRW8fuxqFz+I+LH1JyfnXRkM6VAKAUAoBQCgFAKAUAoBQES7RODE1SDAws8eTDIc8ieqNj7rfpyPhQFVcH8UPp8jWWoZRYztUsMd0cnkfOM9QfD4Hlzu2Njuv/Gor3ua6/n695Lt7jd92XAtBGBAIIIPMEHII8wfGuLlFp4ZZJ51M15MigFAKAUAoBQCgFAKAUArKRgiPH/Fgso+7iI+0SD2f+Gv+8Pr1wD48+gNXmxtmO5nvzXuLzfT7ka4rbqwuJt9jnBJgX7bdKRNID3SsDuRG6u2ejv+g+Jru+GiKxstMUMGaAUAoBQCgFAKAUAoBQCgBoCJcd8CwaonP9lOo9iYDJ/K45b19Oo8MUBUdvqV9oMv2e7jZ4M4UfdI/FC/QflP0HWqnaOyKV37y92fXr3okUq8odqLE0TiC3vFzBIGOOaHk6/FTz+fMVxV3s+vavFSOnXl4ljCrGfA6lQjaKAUAoBQCgFAKAUAoYIdxjx1HZho4Csk/QjqsZ83PiR+H61fbM2LUuMVKnuw833dnaRa1yo6R4nj2bcAyXMov9T3Nk7445BzcnmJHHgo8Ex4A8gAK7enThTjuQWEuhWyk28sucCvZgzQCgFAKAUAoBQCgFAKAUAoDxu7pIkZ5XVEUZZmIUAeZJ5CgIt/rM0vdt+1p5Z2vt/m24x60B2nW11GHB7m5hf1WRT9Oh/WgKu4l7IZYX77SpSCOYiZirKf3JfL0b615nCM1uyWV0ZlNp5RyLTjy6smEOqW77h97Hdv8duNsnxUiudvPR2nP3qD3X0eq+T4rzJdO7ktJakx0ri2zucd3Ogb8Dnu2/lbr8s1zlzsq6oP3oNrqtV5EuFeEuZ2war8G4VjAFDIoYFDJ53E6xqWkZUUdWYhQPiTXuFOdR7sE2+ww2lxIxqnaDZQZ2yGZvKIbh/OcL+tW9vsG7q/FHdX+b7cSPO5hHhqRf8A0tqetMY7KJooj1ZSVGOfvzHGfgvP4101lsS3t8Sl70ur4fJfch1biUtOBPuBuyuGyIluitxOOYyvsRnzUH3m/ePyAq4IxYoFAZoBQCgFAKAUAoBQCgFAKAUBxOKeKbfTYxJdPtzyRQNzOfJVH6noPGgKta+PFF+kSmSKygQSSJkBmOfEAkZJwAeeAGx1oDX474es7aUrZQbzGFSZXI2BmBZVEjyo3fFeZVAxxtOByyBGNI1WbTpFu7ASJE+S0EjFwyrtV2Ygc4w7bFkIDZ88HIyfoHR+JYLizW83qkRTc5dgBGfvK56AqeVDBVnHfEL63cCxsAjQp7Uk+AQcH3g3UIDjGDlj6dYt5d07Wk6k33Lm30/fA2U4OcsIXPZZbsihJZVcDmx2urHzKHp8Aa5aPpLXU3mCa+enz/BNdnHHE5jcE6ja87W7yB4CV4gB+ViVqZHbFhcP+NS17k/PRmt0KsODOZpfGOpvIIoiLlxn2VjWTIHjmPGR69KnS2HZVFlRa7m19cmv2iouZ2H401OLlLYHP/wzj+majP0atnwlJeDPau59hv8ACnHct1ci3uIFjLA7SCwKkDOGV+oxnmKr9pbDp2tB1YSbx1SNtK5cp7rRPK5kmEZ7R7Az2EoXJMeJMDxCcz+mT8quNh11SvI73B6ePDzNF1Hega/ZLwtpt3aLNJCs0ysVlEhLqGBJUhD7IBXB6V9AKktqCFUAVFCqOQCgAAeQA6UB60AoBQCgFAKAUAoBQCgFAKAUBg0BUmr2S6hxKsNwN8UEAYRtzUkBWwQeRBLKT57RQyefZpcx2t/rLTMsaRsCWOFCqJJ/DwHu8qGD51DTXvbaa4QqJZ/tL905KkwSrGEYHacSiKFDtPMqzDlnIAh9s+4SvL+1kiiUmKLcYGjKI6PIABGlvCCMRrku4POgOTpU8h3aesmILmeIlnITkrDEhB5ISu04P4VHhQyTu80xdE1WGO3bdb3YwYyctHg4Bz1xuIIPiCw8KqdtWsa1rKT4x1X6rw88G63qOM+8nbHAyeQHMny9a+fpNvCLZtIr6+vLjXZzZ6eStsv99PzwR5nplemFHvdeldvsjZEbdKrWXv8AT+n8/Qra9xvPEeBbHCvC9vp0Xd26AH77nG+Q+bN4/DoKvyIdqgKV7UoTZ6xaXnMJIFDH8h2t/gYHHpUW+o+utp01zT8eK8zZSluyTNvVe0K3ilMMKS3MgOMRLkEjqFJ5tjzAIrkLb0fuK0VOTUU+vHwRPndxi8I3uGeK4r8uiq0cie9HIBnGcZ9efIjqPKo1/sqrZYk3lPmuv1PdKvGpoVtxnC2nXUsdnLJFHOis6IxTkSxCZXmVBBI/MR0rr9kXU7m2Up8VpnrjmQK9NQnhEx7EOKJDLLb3M5ZNgaLvZMkNnBVS5yQQRy9KszSy6QaGDNAKAUAoBQCgFAKAUAoBQCgFAVTxBILHiS2mbkl1EIifDcfY/wA3dD50MnDfQUfiOeC4yUlYTohOEk9lXAdfvgHvCFPLK+WaAtvUHht4gksqxbztRnfaS5ycAnx9B4culDBUfGfDEtvOJooINskwLY2ptZlRdvdsQrJvR3RjyLOdy5AoCtdQCs3slpGYZfcCD3jEkpgjmRkAnxOfDFYeOZ6WpbfCvAq20iz3EjTzKBtz0TljlkkkjmBzwPKuJ2ltydxF0oLdjz6v8dhYUrZR956mlxlfy31yml2R9p/79ueABzKkj7oGC3nlR4mp2wNmpL2mov8ASv1+xruq38qLW4U4di063WCAchzdj70jnGXb1P6AAeFdSQTs0AoCt+2q7s2szDPKFnBEkCqN77wD1AB2qQSCTgcx6UBG+w/Wra3iuhcSxRtvVgXZQxUJzAzzIGOnrQyyNScYxDWJr2JGMMp245K2NsamTHnlS2D5+dQNpWbuqDpp4ecr5cjZRqbksnL401VL+9LwAlSEjQkEFj57TzHNsYNeNlWk7W2VOfHLfieq1RTllEh4i7JLi1glnE0UiRKZCpBRgqjJ65GQPUZxVkacn1wVx1f25tVkfvraSXuAJMFuWwHa3vezvXmcg8xQH6BFDBmgFAKAUAoBQCgFAKAUAoBQEE7XuHGvbMPAD39s3ex46kAe0o9ejD1UUBBde1NtQtbXV7QgXNjgXS+Q6h/Mqef8Lt5GgNjXNeXWNkirhW7q0jRuokmZXuD/AAxoAGHUbqrribnc0qUeCzN/LSPmbYpKDb7j70zV/bZruV5LS4SeeSNx3yhROqW4RMZ55UbByPLl41toXMqlWrF43YNLyy/AxKKSXacPjjhMS4vNLj7y2dfaSFGBjZfZJKYBBJ6p7ykHPWpaaZ4ItecSXrqEkuJguOmShIHLmVwT08TUSGz7WEt+NNZ7s/U2OrNrDZP/AOz+hNzdORkd2gLnmQxZjjPr1PwFTDWy8KGBQFd9pvHbWeLSyG+8kxyClzGp6EKPec+A8Op6cxkqO74XnGJblbks5zMWhlXYD1kedlYHH5foBQG9w7pcl9IbS0JlgClmMrxALhgMs8aOQuc7dhQuM8xjNDBYt72bW1xZQp7rQRBRcIvtybQcttXIdWOCM5OCcYoCB8EWUdtJ9qEDXXdklNrpI0BGcd7bgB1kHLJXdjngVClf0IVPV1G4vtWE+5mz1cmsokvaTx2l7bR2lid73LbXHQgBgBGw6ozNjIYAgZqatdUeMHP07SBLqVhYQHemnAtcOOQMpKvIR/GI1Hz8qGC9BQCgFAKAUAoBQCgFAKAUAoBQGCKApvjDQZtFum1CwUPbSf7TCfdCk+0pH+7PMg/dJ8jQEUu9NVAb/RSXgw3ewnnJaM6MhyvioVm2uM49RTnkybWja1DcSAJ7C7oFEbH3La1Rpc56EtLtAA58s1TVaErayqRbzKTeq5uTx5I3KSlNPki0ey2022aSsMNKDJz/AOKzSnwz98eJ6VbQhuRUeix4GlvLyVL23XO/U5Apz3cSJjyOGbH+IV7BffDmjRWcCRQRrGAAWwACzYGWY+LHzoYOpQGjrWoLbQSzP0iRnPrtGcUB+bNFuI5pZbq/lj3u53Za7BVjjJ/8MmcEHaAXHIdDQydVdQFtGvcXLMzzYD213MAqnJ2SW86kxhR0fa2cHPWgLJ4S0NdPtpzM6iPcZLllJZAEDAxI4KsWUrl2K88kAeAGCLazfLd3jyK7Sk47qLvJbC6gXaBiFZNqSgkFsg8yfHpUGtGrWxO2qpY7FKL7+ZsjiPxxNLU9QRQz3X7V4sZZ/wDweoQknkdwG2cZ9MEDxrXCvUnL1FzS481rB/qvmenFL3oM42m3TW8b6rdEvPITHYhhks4Xa05AAysa4Ax1Y/Cp1GjCjBQgsJcjXJtvLLa7KOFDYWxkmB+0XGHlJwSo5lY8+YySf3ia2HknFAKAUAoBQCgFAKAUAoBQCgFAKA+HjDAggEHkQeYI8iKAq3ifsykhm+16LJ3EoyTFu2g56hCeQB/A2V8sUBXmtT28jlNVtpbK68ZYUG2U/jeBiAcn70Z5/pQybFhqF1bKRY6vbmPwV5WibHIA93Oh24GBgNyxQG92U8MjUryS4unMiwOHbnuEsjEkZY/dyN3ry6DlQH6CoYFAcLjjT2ubC6ijBLvEwUDxOM4+fSgKp7NuHYdWsWhmuJQYWbZCpVUiZyWWfbjMh5ke1yHMYoCT3vA9yJzdOtpdOCGaNe+tu8K7faxvdC3sg4ICkgZoCR8O6pBqFu0LpnAMcsUi8wRgMjrzAOT0BORgg4NAQjj6ztNLTEcysp/9BN+3Vgevd59qD452jyqBcbPpVXvx92f9UdH8+psjVa0eqIjY6YblPtmomSLToSe4iLMzSBiMQQF/aKtgZbkMdOXMTKalGCjJ5fN9Ty2s6Es4D0OTVrpdQu07u2hwLKEYC7V5KAPwLgHP3m9BXs8lwgUBmgFAKAUAoBQCgFAKAUAoBQCgFAKAUBrX9hFOhSaNJFPVXUMPoaAiV32VaXI277OU8xHJIin02hsD5UBJ9G0eCzjEVtGsSA5wvifMk82PqaA36AUB53Ee9WXJG4EZHUZGMigPzbwloF5FeywWk6w3tvkBXO0TICA2Dgg/cbaw5hs5GDQyT9eL9dhG2XTBKw6umQD64UsPp9KA4n2DXLu6knht1snnVVkfIQHYCAxJ3OG2krkDOAByoYPG60TTtGJk1CU397ncIFPs7z0aTPM+HN+vgucCgOzoXCN1rFwt5rA2Qp/cW2Nvs/h29UTkM59pvQcqAtuGJUUKoCqowAOQAHgB4CgPSgFAKAUAoBQCgFAKAUAoBQCgFAKAUAoBQCgFAKAUAoCF8adnkOouJ1d7e5XAE0eeYGcbhkcx5gg+GaAjx4P16LCw6ojKDjLgg48/ajc/rQA8CazP7Nzq2EPvd3uz8BtCfWhkkHCnZpZ2DCTBnm695LzwfNV6A+vM+tDBNKAzQCgFAKAUAoBQCgFAKAUAoBQCgFAKAUAoBQCgFAKAUAoBQCgFAKAUAoBQCgFAKAUAoBQCgFAKA//Z"/>
          <p:cNvSpPr>
            <a:spLocks noChangeAspect="1" noChangeArrowheads="1"/>
          </p:cNvSpPr>
          <p:nvPr/>
        </p:nvSpPr>
        <p:spPr bwMode="auto">
          <a:xfrm>
            <a:off x="155574" y="-144463"/>
            <a:ext cx="2582855" cy="2582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2400" y="1570630"/>
            <a:ext cx="4495800" cy="2087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a:stretch>
            <a:fillRect/>
          </a:stretch>
        </p:blipFill>
        <p:spPr>
          <a:xfrm>
            <a:off x="4648200" y="3863181"/>
            <a:ext cx="3657600" cy="2543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14600"/>
            <a:ext cx="8229600" cy="1143000"/>
          </a:xfrm>
        </p:spPr>
        <p:txBody>
          <a:bodyPr>
            <a:normAutofit fontScale="90000"/>
          </a:bodyPr>
          <a:lstStyle/>
          <a:p>
            <a:r>
              <a:rPr lang="en-US" dirty="0" smtClean="0"/>
              <a:t>Imagine a beautiful sunset.</a:t>
            </a:r>
            <a:br>
              <a:rPr lang="en-US" dirty="0" smtClean="0"/>
            </a:br>
            <a:r>
              <a:rPr lang="en-US" dirty="0" smtClean="0"/>
              <a:t>How does it make you feel?</a:t>
            </a:r>
            <a:endParaRPr lang="en-US" dirty="0"/>
          </a:p>
        </p:txBody>
      </p:sp>
      <p:pic>
        <p:nvPicPr>
          <p:cNvPr id="4" name="Content Placeholder 3"/>
          <p:cNvPicPr>
            <a:picLocks noGrp="1" noChangeAspect="1"/>
          </p:cNvPicPr>
          <p:nvPr>
            <p:ph idx="1"/>
          </p:nvPr>
        </p:nvPicPr>
        <p:blipFill>
          <a:blip r:embed="rId2"/>
          <a:stretch>
            <a:fillRect/>
          </a:stretch>
        </p:blipFill>
        <p:spPr>
          <a:xfrm>
            <a:off x="0" y="-34750"/>
            <a:ext cx="9144000" cy="6892750"/>
          </a:xfrm>
          <a:prstGeom prst="rect">
            <a:avLst/>
          </a:prstGeom>
        </p:spPr>
      </p:pic>
    </p:spTree>
    <p:extLst>
      <p:ext uri="{BB962C8B-B14F-4D97-AF65-F5344CB8AC3E}">
        <p14:creationId xmlns:p14="http://schemas.microsoft.com/office/powerpoint/2010/main" val="13334361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sz="4000">
                <a:solidFill>
                  <a:srgbClr val="FFFF00"/>
                </a:solidFill>
              </a:rPr>
              <a:t>  The Meaning of Color-Yellow</a:t>
            </a:r>
          </a:p>
        </p:txBody>
      </p:sp>
      <p:sp>
        <p:nvSpPr>
          <p:cNvPr id="29699" name="Rectangle 3"/>
          <p:cNvSpPr>
            <a:spLocks noGrp="1" noChangeArrowheads="1"/>
          </p:cNvSpPr>
          <p:nvPr>
            <p:ph type="body" idx="1"/>
          </p:nvPr>
        </p:nvSpPr>
        <p:spPr>
          <a:xfrm>
            <a:off x="1470025" y="1498600"/>
            <a:ext cx="7232650" cy="4597400"/>
          </a:xfrm>
        </p:spPr>
        <p:txBody>
          <a:bodyPr/>
          <a:lstStyle/>
          <a:p>
            <a:pPr algn="just"/>
            <a:r>
              <a:rPr lang="en-US" altLang="en-US" sz="1800">
                <a:solidFill>
                  <a:srgbClr val="5F5F5F"/>
                </a:solidFill>
                <a:cs typeface="Arial" panose="020B0604020202020204" pitchFamily="34" charset="0"/>
              </a:rPr>
              <a:t>Yellow is the color of sunshine. It's associated with joy, happiness, intellect, and energy. </a:t>
            </a:r>
            <a:endParaRPr lang="en-US" altLang="en-US" sz="1800">
              <a:solidFill>
                <a:srgbClr val="5F5F5F"/>
              </a:solidFill>
              <a:cs typeface="Times New Roman" panose="02020603050405020304" pitchFamily="18" charset="0"/>
            </a:endParaRPr>
          </a:p>
          <a:p>
            <a:pPr algn="just"/>
            <a:r>
              <a:rPr lang="en-US" altLang="en-US" sz="1800">
                <a:solidFill>
                  <a:srgbClr val="5F5F5F"/>
                </a:solidFill>
                <a:cs typeface="Arial" panose="020B0604020202020204" pitchFamily="34" charset="0"/>
              </a:rPr>
              <a:t>Yellow produces a warming effect, arouses cheerfulness, stimulates mental activity, and generates muscle energy. Yellow is often associated with food. Bright, pure yellow is an attention getter, which is the reason taxicabs are painted this color. When overused, yellow may have a disturbing effect; it is known that babies cry more in yellow rooms. Yellow is seen before other colors when placed against black; this combination is often used to issue a warning. </a:t>
            </a:r>
          </a:p>
          <a:p>
            <a:pPr algn="just"/>
            <a:r>
              <a:rPr lang="en-US" altLang="en-US" sz="1800">
                <a:solidFill>
                  <a:srgbClr val="5F5F5F"/>
                </a:solidFill>
                <a:cs typeface="Arial" panose="020B0604020202020204" pitchFamily="34" charset="0"/>
              </a:rPr>
              <a:t>Use yellow to evoke pleasant, cheerful feelings. Yellow is very effective for attracting attention, so use it to highlight the most important elements of your design. Shades of yellow are visually unappealing because they loose cheerfulness and become dingy.</a:t>
            </a:r>
            <a:endParaRPr lang="en-US" altLang="en-US" sz="1800">
              <a:solidFill>
                <a:srgbClr val="5F5F5F"/>
              </a:solidFill>
              <a:cs typeface="Times New Roman" panose="02020603050405020304" pitchFamily="18" charset="0"/>
            </a:endParaRPr>
          </a:p>
          <a:p>
            <a:endParaRPr lang="en-US" altLang="en-US" sz="1800" b="1">
              <a:solidFill>
                <a:srgbClr val="5F5F5F"/>
              </a:solidFill>
              <a:cs typeface="Arial" panose="020B0604020202020204" pitchFamily="34" charset="0"/>
            </a:endParaRPr>
          </a:p>
        </p:txBody>
      </p:sp>
      <p:sp>
        <p:nvSpPr>
          <p:cNvPr id="29700" name="Text Box 4"/>
          <p:cNvSpPr txBox="1">
            <a:spLocks noChangeArrowheads="1"/>
          </p:cNvSpPr>
          <p:nvPr/>
        </p:nvSpPr>
        <p:spPr bwMode="auto">
          <a:xfrm>
            <a:off x="0" y="6040438"/>
            <a:ext cx="13731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Return to </a:t>
            </a:r>
          </a:p>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Meaning of Color</a:t>
            </a:r>
          </a:p>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Main Page</a:t>
            </a:r>
          </a:p>
        </p:txBody>
      </p:sp>
      <p:pic>
        <p:nvPicPr>
          <p:cNvPr id="29701" name="Picture 5" descr="http://home.messiah.edu/~bd1177/ColorWheel-1.GIF"/>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04788" y="5087938"/>
            <a:ext cx="9112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AutoShape 7">
            <a:hlinkClick r:id="rId4" action="ppaction://hlinksldjump" highlightClick="1"/>
          </p:cNvPr>
          <p:cNvSpPr>
            <a:spLocks noChangeArrowheads="1"/>
          </p:cNvSpPr>
          <p:nvPr/>
        </p:nvSpPr>
        <p:spPr bwMode="auto">
          <a:xfrm>
            <a:off x="0" y="5037138"/>
            <a:ext cx="1349375" cy="1820862"/>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4621685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962400" cy="1143000"/>
          </a:xfrm>
        </p:spPr>
        <p:txBody>
          <a:bodyPr>
            <a:noAutofit/>
          </a:bodyPr>
          <a:lstStyle/>
          <a:p>
            <a:r>
              <a:rPr lang="en-US" sz="8000" dirty="0" smtClean="0">
                <a:latin typeface="Berlin Sans FB Demi" panose="020E0802020502020306" pitchFamily="34" charset="0"/>
              </a:rPr>
              <a:t>Green</a:t>
            </a:r>
            <a:endParaRPr lang="en-US" sz="8000" dirty="0">
              <a:latin typeface="Berlin Sans FB Demi" panose="020E0802020502020306" pitchFamily="34" charset="0"/>
            </a:endParaRPr>
          </a:p>
        </p:txBody>
      </p:sp>
      <p:sp>
        <p:nvSpPr>
          <p:cNvPr id="3" name="Content Placeholder 2"/>
          <p:cNvSpPr>
            <a:spLocks noGrp="1"/>
          </p:cNvSpPr>
          <p:nvPr>
            <p:ph idx="1"/>
          </p:nvPr>
        </p:nvSpPr>
        <p:spPr>
          <a:xfrm>
            <a:off x="457200" y="1600200"/>
            <a:ext cx="3581400" cy="4525963"/>
          </a:xfrm>
        </p:spPr>
        <p:txBody>
          <a:bodyPr/>
          <a:lstStyle/>
          <a:p>
            <a:pPr algn="ctr"/>
            <a:r>
              <a:rPr lang="en-US" dirty="0" smtClean="0"/>
              <a:t>Youthful</a:t>
            </a:r>
          </a:p>
          <a:p>
            <a:pPr algn="ctr"/>
            <a:r>
              <a:rPr lang="en-US" dirty="0" smtClean="0"/>
              <a:t>Fresh</a:t>
            </a:r>
          </a:p>
          <a:p>
            <a:pPr algn="ctr"/>
            <a:r>
              <a:rPr lang="en-US" dirty="0" smtClean="0"/>
              <a:t>Leisurely</a:t>
            </a:r>
          </a:p>
          <a:p>
            <a:pPr algn="ctr"/>
            <a:r>
              <a:rPr lang="en-US" dirty="0" smtClean="0"/>
              <a:t>Secure</a:t>
            </a:r>
          </a:p>
          <a:p>
            <a:pPr algn="ctr"/>
            <a:r>
              <a:rPr lang="en-US" dirty="0" smtClean="0"/>
              <a:t>Calm</a:t>
            </a:r>
          </a:p>
          <a:p>
            <a:pPr algn="ctr"/>
            <a:r>
              <a:rPr lang="en-US" dirty="0" smtClean="0"/>
              <a:t>Ill</a:t>
            </a:r>
          </a:p>
          <a:p>
            <a:pPr algn="ctr"/>
            <a:r>
              <a:rPr lang="en-US" dirty="0" smtClean="0"/>
              <a:t>Peaceful</a:t>
            </a:r>
            <a:endParaRPr lang="en-US" dirty="0"/>
          </a:p>
        </p:txBody>
      </p:sp>
      <p:pic>
        <p:nvPicPr>
          <p:cNvPr id="4" name="Picture 3"/>
          <p:cNvPicPr>
            <a:picLocks noChangeAspect="1"/>
          </p:cNvPicPr>
          <p:nvPr/>
        </p:nvPicPr>
        <p:blipFill>
          <a:blip r:embed="rId2"/>
          <a:stretch>
            <a:fillRect/>
          </a:stretch>
        </p:blipFill>
        <p:spPr>
          <a:xfrm>
            <a:off x="4024952" y="457200"/>
            <a:ext cx="4656446"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3"/>
          <a:stretch>
            <a:fillRect/>
          </a:stretch>
        </p:blipFill>
        <p:spPr>
          <a:xfrm>
            <a:off x="4562475" y="3424237"/>
            <a:ext cx="19050" cy="9525"/>
          </a:xfrm>
          <a:prstGeom prst="rect">
            <a:avLst/>
          </a:prstGeom>
        </p:spPr>
      </p:pic>
      <p:pic>
        <p:nvPicPr>
          <p:cNvPr id="6" name="Picture 5"/>
          <p:cNvPicPr>
            <a:picLocks noChangeAspect="1"/>
          </p:cNvPicPr>
          <p:nvPr/>
        </p:nvPicPr>
        <p:blipFill>
          <a:blip r:embed="rId4"/>
          <a:stretch>
            <a:fillRect/>
          </a:stretch>
        </p:blipFill>
        <p:spPr>
          <a:xfrm>
            <a:off x="4419600" y="3863181"/>
            <a:ext cx="3852953" cy="275996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sz="4000" dirty="0">
                <a:solidFill>
                  <a:schemeClr val="folHlink"/>
                </a:solidFill>
              </a:rPr>
              <a:t>  </a:t>
            </a:r>
            <a:r>
              <a:rPr lang="en-US" altLang="en-US" sz="4000" dirty="0">
                <a:solidFill>
                  <a:srgbClr val="00B050"/>
                </a:solidFill>
              </a:rPr>
              <a:t>The Meaning of Color-Green</a:t>
            </a:r>
          </a:p>
        </p:txBody>
      </p:sp>
      <p:sp>
        <p:nvSpPr>
          <p:cNvPr id="30723" name="Rectangle 3"/>
          <p:cNvSpPr>
            <a:spLocks noGrp="1" noChangeArrowheads="1"/>
          </p:cNvSpPr>
          <p:nvPr>
            <p:ph type="body" idx="1"/>
          </p:nvPr>
        </p:nvSpPr>
        <p:spPr>
          <a:xfrm>
            <a:off x="1484313" y="1498600"/>
            <a:ext cx="7221537" cy="4597400"/>
          </a:xfrm>
        </p:spPr>
        <p:txBody>
          <a:bodyPr/>
          <a:lstStyle/>
          <a:p>
            <a:pPr algn="just"/>
            <a:r>
              <a:rPr lang="en-US" altLang="en-US" sz="1800" dirty="0">
                <a:solidFill>
                  <a:srgbClr val="00B050"/>
                </a:solidFill>
                <a:cs typeface="Arial" panose="020B0604020202020204" pitchFamily="34" charset="0"/>
              </a:rPr>
              <a:t>Green is the color of nature. It symbolizes growth, harmony, and freshness. Green has strong emotional correspondence with safety. Dark green is also commonly associated with money. </a:t>
            </a:r>
            <a:endParaRPr lang="en-US" altLang="en-US" sz="1800" dirty="0">
              <a:solidFill>
                <a:srgbClr val="00B050"/>
              </a:solidFill>
              <a:cs typeface="Times New Roman" panose="02020603050405020304" pitchFamily="18" charset="0"/>
            </a:endParaRPr>
          </a:p>
          <a:p>
            <a:pPr algn="just"/>
            <a:r>
              <a:rPr lang="en-US" altLang="en-US" sz="1800" dirty="0">
                <a:solidFill>
                  <a:srgbClr val="00B050"/>
                </a:solidFill>
                <a:cs typeface="Arial" panose="020B0604020202020204" pitchFamily="34" charset="0"/>
              </a:rPr>
              <a:t>Green has great healing power. It is the most restful color for the human eye; it can improve vision. Green suggests stability and endurance. Sometimes green denotes lack of experience; for example, a 'greenhorn' is a novice. Green, as opposed to red, means safety; it is the color of free passage in road traffic.</a:t>
            </a:r>
            <a:endParaRPr lang="en-US" altLang="en-US" sz="1800" dirty="0">
              <a:solidFill>
                <a:srgbClr val="00B050"/>
              </a:solidFill>
              <a:cs typeface="Times New Roman" panose="02020603050405020304" pitchFamily="18" charset="0"/>
            </a:endParaRPr>
          </a:p>
          <a:p>
            <a:pPr algn="just"/>
            <a:r>
              <a:rPr lang="en-US" altLang="en-US" sz="1800" dirty="0">
                <a:solidFill>
                  <a:srgbClr val="00B050"/>
                </a:solidFill>
                <a:cs typeface="Arial" panose="020B0604020202020204" pitchFamily="34" charset="0"/>
              </a:rPr>
              <a:t>Green is directly related to nature, so you can use it to promote 'green' products. Dull, darker green is commonly associated with money, the financial world, banking, and Wall Street.</a:t>
            </a:r>
            <a:endParaRPr lang="en-US" altLang="en-US" sz="1800" dirty="0">
              <a:solidFill>
                <a:srgbClr val="00B050"/>
              </a:solidFill>
              <a:cs typeface="Times New Roman" panose="02020603050405020304" pitchFamily="18" charset="0"/>
            </a:endParaRPr>
          </a:p>
          <a:p>
            <a:r>
              <a:rPr lang="en-US" altLang="en-US" sz="1800" b="1" dirty="0">
                <a:solidFill>
                  <a:srgbClr val="00B050"/>
                </a:solidFill>
                <a:cs typeface="Arial" panose="020B0604020202020204" pitchFamily="34" charset="0"/>
              </a:rPr>
              <a:t>Dark green</a:t>
            </a:r>
            <a:r>
              <a:rPr lang="en-US" altLang="en-US" sz="1800" dirty="0">
                <a:solidFill>
                  <a:srgbClr val="00B050"/>
                </a:solidFill>
                <a:cs typeface="Arial" panose="020B0604020202020204" pitchFamily="34" charset="0"/>
              </a:rPr>
              <a:t> is associated with ambition, greed, and jealousy. </a:t>
            </a:r>
            <a:r>
              <a:rPr lang="en-US" altLang="en-US" sz="1800" b="1" dirty="0">
                <a:solidFill>
                  <a:srgbClr val="00B050"/>
                </a:solidFill>
                <a:cs typeface="Arial" panose="020B0604020202020204" pitchFamily="34" charset="0"/>
              </a:rPr>
              <a:t>Olive green</a:t>
            </a:r>
            <a:r>
              <a:rPr lang="en-US" altLang="en-US" sz="1800" dirty="0">
                <a:solidFill>
                  <a:srgbClr val="00B050"/>
                </a:solidFill>
                <a:cs typeface="Arial" panose="020B0604020202020204" pitchFamily="34" charset="0"/>
              </a:rPr>
              <a:t> is the traditional color of peace.</a:t>
            </a:r>
          </a:p>
          <a:p>
            <a:pPr algn="just">
              <a:buFontTx/>
              <a:buNone/>
            </a:pPr>
            <a:endParaRPr lang="en-US" altLang="en-US" sz="1800" dirty="0">
              <a:solidFill>
                <a:schemeClr val="folHlink"/>
              </a:solidFill>
              <a:cs typeface="Arial" panose="020B0604020202020204" pitchFamily="34" charset="0"/>
            </a:endParaRPr>
          </a:p>
        </p:txBody>
      </p:sp>
      <p:sp>
        <p:nvSpPr>
          <p:cNvPr id="30724" name="Text Box 4"/>
          <p:cNvSpPr txBox="1">
            <a:spLocks noChangeArrowheads="1"/>
          </p:cNvSpPr>
          <p:nvPr/>
        </p:nvSpPr>
        <p:spPr bwMode="auto">
          <a:xfrm>
            <a:off x="0" y="6040438"/>
            <a:ext cx="13731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Return to </a:t>
            </a:r>
          </a:p>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Meaning of Color</a:t>
            </a:r>
          </a:p>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Main Page</a:t>
            </a:r>
          </a:p>
        </p:txBody>
      </p:sp>
      <p:pic>
        <p:nvPicPr>
          <p:cNvPr id="30725" name="Picture 5" descr="http://home.messiah.edu/~bd1177/ColorWheel-1.GIF"/>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04788" y="5087938"/>
            <a:ext cx="9112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AutoShape 8">
            <a:hlinkClick r:id="rId4" action="ppaction://hlinksldjump" highlightClick="1"/>
          </p:cNvPr>
          <p:cNvSpPr>
            <a:spLocks noChangeArrowheads="1"/>
          </p:cNvSpPr>
          <p:nvPr/>
        </p:nvSpPr>
        <p:spPr bwMode="auto">
          <a:xfrm>
            <a:off x="0" y="5037138"/>
            <a:ext cx="1349375" cy="1820862"/>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737682228"/>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latin typeface="Engravers MT" panose="02090707080505020304" pitchFamily="18" charset="0"/>
              </a:rPr>
              <a:t>Blue</a:t>
            </a:r>
            <a:endParaRPr lang="en-US" sz="7200" dirty="0">
              <a:latin typeface="Engravers MT" panose="02090707080505020304" pitchFamily="18" charset="0"/>
            </a:endParaRPr>
          </a:p>
        </p:txBody>
      </p:sp>
      <p:sp>
        <p:nvSpPr>
          <p:cNvPr id="3" name="Content Placeholder 2"/>
          <p:cNvSpPr>
            <a:spLocks noGrp="1"/>
          </p:cNvSpPr>
          <p:nvPr>
            <p:ph idx="1"/>
          </p:nvPr>
        </p:nvSpPr>
        <p:spPr>
          <a:xfrm>
            <a:off x="457200" y="1676400"/>
            <a:ext cx="3657600" cy="4449763"/>
          </a:xfrm>
        </p:spPr>
        <p:txBody>
          <a:bodyPr>
            <a:normAutofit fontScale="85000" lnSpcReduction="20000"/>
          </a:bodyPr>
          <a:lstStyle/>
          <a:p>
            <a:pPr algn="ctr"/>
            <a:r>
              <a:rPr lang="en-US" dirty="0" smtClean="0"/>
              <a:t>Pleasant </a:t>
            </a:r>
          </a:p>
          <a:p>
            <a:pPr algn="ctr"/>
            <a:r>
              <a:rPr lang="en-US" dirty="0" smtClean="0"/>
              <a:t>Cool</a:t>
            </a:r>
          </a:p>
          <a:p>
            <a:pPr algn="ctr"/>
            <a:r>
              <a:rPr lang="en-US" dirty="0" smtClean="0"/>
              <a:t>Comfortable</a:t>
            </a:r>
          </a:p>
          <a:p>
            <a:pPr algn="ctr"/>
            <a:r>
              <a:rPr lang="en-US" dirty="0" smtClean="0"/>
              <a:t>Tender</a:t>
            </a:r>
          </a:p>
          <a:p>
            <a:pPr algn="ctr"/>
            <a:r>
              <a:rPr lang="en-US" dirty="0" smtClean="0"/>
              <a:t>Social</a:t>
            </a:r>
          </a:p>
          <a:p>
            <a:pPr algn="ctr"/>
            <a:r>
              <a:rPr lang="en-US" dirty="0" smtClean="0"/>
              <a:t>Dignified</a:t>
            </a:r>
          </a:p>
          <a:p>
            <a:pPr algn="ctr"/>
            <a:r>
              <a:rPr lang="en-US" dirty="0" smtClean="0"/>
              <a:t>Sad</a:t>
            </a:r>
          </a:p>
          <a:p>
            <a:pPr algn="ctr"/>
            <a:r>
              <a:rPr lang="en-US" dirty="0" smtClean="0"/>
              <a:t>Strong</a:t>
            </a:r>
          </a:p>
          <a:p>
            <a:pPr algn="ctr"/>
            <a:r>
              <a:rPr lang="en-US" dirty="0" smtClean="0"/>
              <a:t>Great</a:t>
            </a:r>
          </a:p>
          <a:p>
            <a:pPr algn="ctr"/>
            <a:r>
              <a:rPr lang="en-US" dirty="0" smtClean="0"/>
              <a:t>Full</a:t>
            </a:r>
          </a:p>
        </p:txBody>
      </p:sp>
      <p:pic>
        <p:nvPicPr>
          <p:cNvPr id="4" name="Picture 3"/>
          <p:cNvPicPr>
            <a:picLocks noChangeAspect="1"/>
          </p:cNvPicPr>
          <p:nvPr/>
        </p:nvPicPr>
        <p:blipFill>
          <a:blip r:embed="rId2"/>
          <a:stretch>
            <a:fillRect/>
          </a:stretch>
        </p:blipFill>
        <p:spPr>
          <a:xfrm>
            <a:off x="3657600" y="1417638"/>
            <a:ext cx="5251662" cy="2239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4114800" y="3352800"/>
            <a:ext cx="3654531" cy="32766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sz="4000">
                <a:solidFill>
                  <a:srgbClr val="3333CC"/>
                </a:solidFill>
              </a:rPr>
              <a:t>The Meaning of Color-Blue</a:t>
            </a:r>
          </a:p>
        </p:txBody>
      </p:sp>
      <p:sp>
        <p:nvSpPr>
          <p:cNvPr id="31747" name="Rectangle 3"/>
          <p:cNvSpPr>
            <a:spLocks noGrp="1" noChangeArrowheads="1"/>
          </p:cNvSpPr>
          <p:nvPr>
            <p:ph type="body" idx="1"/>
          </p:nvPr>
        </p:nvSpPr>
        <p:spPr>
          <a:xfrm>
            <a:off x="1484313" y="1498600"/>
            <a:ext cx="7307262" cy="4597400"/>
          </a:xfrm>
        </p:spPr>
        <p:txBody>
          <a:bodyPr/>
          <a:lstStyle/>
          <a:p>
            <a:pPr algn="just"/>
            <a:r>
              <a:rPr lang="en-US" altLang="en-US" sz="2000">
                <a:solidFill>
                  <a:srgbClr val="3333CC"/>
                </a:solidFill>
                <a:cs typeface="Arial" panose="020B0604020202020204" pitchFamily="34" charset="0"/>
              </a:rPr>
              <a:t>Blue is the color of the sky and sea. It symbolizes trust, loyalty, wisdom, confidence, intelligence, and truth. </a:t>
            </a:r>
            <a:endParaRPr lang="en-US" altLang="en-US" sz="2000">
              <a:solidFill>
                <a:srgbClr val="3333CC"/>
              </a:solidFill>
              <a:cs typeface="Times New Roman" panose="02020603050405020304" pitchFamily="18" charset="0"/>
            </a:endParaRPr>
          </a:p>
          <a:p>
            <a:pPr algn="just"/>
            <a:r>
              <a:rPr lang="en-US" altLang="en-US" sz="2000">
                <a:solidFill>
                  <a:srgbClr val="3333CC"/>
                </a:solidFill>
                <a:cs typeface="Arial" panose="020B0604020202020204" pitchFamily="34" charset="0"/>
              </a:rPr>
              <a:t>Blue is considered beneficial to the mind and body. It slows human metabolism and produces a calming effect. Blue is strongly associated with tranquility and calmness. </a:t>
            </a:r>
          </a:p>
          <a:p>
            <a:pPr algn="just"/>
            <a:r>
              <a:rPr lang="en-US" altLang="en-US" sz="2000">
                <a:solidFill>
                  <a:srgbClr val="3333CC"/>
                </a:solidFill>
                <a:cs typeface="Arial" panose="020B0604020202020204" pitchFamily="34" charset="0"/>
              </a:rPr>
              <a:t>Blue is used to promote products and services related to cleanliness (water purification filters, cleaning liquids), air and sky (airlines, airports, air conditioners), water and sea (sea voyages, mineral water). </a:t>
            </a:r>
            <a:endParaRPr lang="en-US" altLang="en-US" sz="2000">
              <a:solidFill>
                <a:srgbClr val="3333CC"/>
              </a:solidFill>
              <a:cs typeface="Times New Roman" panose="02020603050405020304" pitchFamily="18" charset="0"/>
            </a:endParaRPr>
          </a:p>
          <a:p>
            <a:pPr algn="just"/>
            <a:r>
              <a:rPr lang="en-US" altLang="en-US" sz="2000">
                <a:solidFill>
                  <a:srgbClr val="3333CC"/>
                </a:solidFill>
                <a:cs typeface="Arial" panose="020B0604020202020204" pitchFamily="34" charset="0"/>
              </a:rPr>
              <a:t>When used together with warm colors like yellow or red, blue can create high-impact, vibrant designs; for example, blue-yellow-red is a perfect color scheme for a superhero.</a:t>
            </a:r>
            <a:endParaRPr lang="en-US" altLang="en-US" sz="2000">
              <a:solidFill>
                <a:srgbClr val="3333CC"/>
              </a:solidFill>
              <a:cs typeface="Times New Roman" panose="02020603050405020304" pitchFamily="18" charset="0"/>
            </a:endParaRPr>
          </a:p>
        </p:txBody>
      </p:sp>
      <p:sp>
        <p:nvSpPr>
          <p:cNvPr id="31748" name="Text Box 4"/>
          <p:cNvSpPr txBox="1">
            <a:spLocks noChangeArrowheads="1"/>
          </p:cNvSpPr>
          <p:nvPr/>
        </p:nvSpPr>
        <p:spPr bwMode="auto">
          <a:xfrm>
            <a:off x="0" y="6040438"/>
            <a:ext cx="13731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Return to </a:t>
            </a:r>
          </a:p>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Meaning of Color</a:t>
            </a:r>
          </a:p>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Main Page</a:t>
            </a:r>
          </a:p>
        </p:txBody>
      </p:sp>
      <p:pic>
        <p:nvPicPr>
          <p:cNvPr id="31749" name="Picture 5" descr="http://home.messiah.edu/~bd1177/ColorWheel-1.GIF"/>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04788" y="5087938"/>
            <a:ext cx="9112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AutoShape 7">
            <a:hlinkClick r:id="rId4" action="ppaction://hlinksldjump" highlightClick="1"/>
          </p:cNvPr>
          <p:cNvSpPr>
            <a:spLocks noChangeArrowheads="1"/>
          </p:cNvSpPr>
          <p:nvPr/>
        </p:nvSpPr>
        <p:spPr bwMode="auto">
          <a:xfrm>
            <a:off x="0" y="5037138"/>
            <a:ext cx="1349375" cy="1820862"/>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73597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86400" cy="1143000"/>
          </a:xfrm>
        </p:spPr>
        <p:txBody>
          <a:bodyPr>
            <a:noAutofit/>
          </a:bodyPr>
          <a:lstStyle/>
          <a:p>
            <a:r>
              <a:rPr lang="en-US" sz="8000" dirty="0" smtClean="0">
                <a:latin typeface="Magneto" panose="04030805050802020D02" pitchFamily="82" charset="0"/>
              </a:rPr>
              <a:t>Purple</a:t>
            </a:r>
            <a:endParaRPr lang="en-US" sz="8000" dirty="0">
              <a:latin typeface="Magneto" panose="04030805050802020D02" pitchFamily="82" charset="0"/>
            </a:endParaRPr>
          </a:p>
        </p:txBody>
      </p:sp>
      <p:sp>
        <p:nvSpPr>
          <p:cNvPr id="3" name="Content Placeholder 2"/>
          <p:cNvSpPr>
            <a:spLocks noGrp="1"/>
          </p:cNvSpPr>
          <p:nvPr>
            <p:ph idx="1"/>
          </p:nvPr>
        </p:nvSpPr>
        <p:spPr>
          <a:xfrm>
            <a:off x="457200" y="1600200"/>
            <a:ext cx="3048000" cy="4525963"/>
          </a:xfrm>
        </p:spPr>
        <p:txBody>
          <a:bodyPr>
            <a:normAutofit lnSpcReduction="10000"/>
          </a:bodyPr>
          <a:lstStyle/>
          <a:p>
            <a:pPr algn="ctr"/>
            <a:r>
              <a:rPr lang="en-US" dirty="0" smtClean="0"/>
              <a:t>Dignified</a:t>
            </a:r>
          </a:p>
          <a:p>
            <a:pPr algn="ctr"/>
            <a:r>
              <a:rPr lang="en-US" dirty="0" smtClean="0"/>
              <a:t>Stately</a:t>
            </a:r>
          </a:p>
          <a:p>
            <a:pPr algn="ctr"/>
            <a:r>
              <a:rPr lang="en-US" dirty="0" smtClean="0"/>
              <a:t>Vigorous</a:t>
            </a:r>
          </a:p>
          <a:p>
            <a:pPr algn="ctr"/>
            <a:r>
              <a:rPr lang="en-US" dirty="0" smtClean="0"/>
              <a:t>Disagreeable</a:t>
            </a:r>
          </a:p>
          <a:p>
            <a:pPr algn="ctr"/>
            <a:r>
              <a:rPr lang="en-US" dirty="0" smtClean="0"/>
              <a:t>Sad</a:t>
            </a:r>
          </a:p>
          <a:p>
            <a:pPr algn="ctr"/>
            <a:r>
              <a:rPr lang="en-US" dirty="0" smtClean="0"/>
              <a:t>Dependent</a:t>
            </a:r>
          </a:p>
          <a:p>
            <a:pPr algn="ctr"/>
            <a:r>
              <a:rPr lang="en-US" dirty="0" smtClean="0"/>
              <a:t>Melancholy</a:t>
            </a:r>
          </a:p>
          <a:p>
            <a:pPr algn="ctr"/>
            <a:r>
              <a:rPr lang="en-US" dirty="0" smtClean="0"/>
              <a:t>Depressing</a:t>
            </a:r>
            <a:endParaRPr lang="en-US" dirty="0"/>
          </a:p>
        </p:txBody>
      </p:sp>
      <p:pic>
        <p:nvPicPr>
          <p:cNvPr id="4" name="Picture 3"/>
          <p:cNvPicPr>
            <a:picLocks noChangeAspect="1"/>
          </p:cNvPicPr>
          <p:nvPr/>
        </p:nvPicPr>
        <p:blipFill>
          <a:blip r:embed="rId2"/>
          <a:stretch>
            <a:fillRect/>
          </a:stretch>
        </p:blipFill>
        <p:spPr>
          <a:xfrm>
            <a:off x="3601872" y="1295400"/>
            <a:ext cx="5334000"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a:stretch>
            <a:fillRect/>
          </a:stretch>
        </p:blipFill>
        <p:spPr>
          <a:xfrm>
            <a:off x="4114800" y="3352800"/>
            <a:ext cx="4092906" cy="3328987"/>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sz="4000">
                <a:solidFill>
                  <a:srgbClr val="660066"/>
                </a:solidFill>
              </a:rPr>
              <a:t>  The Meaning of Color-Purple</a:t>
            </a:r>
          </a:p>
        </p:txBody>
      </p:sp>
      <p:sp>
        <p:nvSpPr>
          <p:cNvPr id="32771" name="Rectangle 3"/>
          <p:cNvSpPr>
            <a:spLocks noGrp="1" noChangeArrowheads="1"/>
          </p:cNvSpPr>
          <p:nvPr>
            <p:ph type="body" idx="1"/>
          </p:nvPr>
        </p:nvSpPr>
        <p:spPr>
          <a:xfrm>
            <a:off x="1484313" y="1498600"/>
            <a:ext cx="7219950" cy="4597400"/>
          </a:xfrm>
        </p:spPr>
        <p:txBody>
          <a:bodyPr/>
          <a:lstStyle/>
          <a:p>
            <a:r>
              <a:rPr lang="en-US" altLang="en-US" sz="2000">
                <a:solidFill>
                  <a:srgbClr val="660066"/>
                </a:solidFill>
                <a:cs typeface="Arial" panose="020B0604020202020204" pitchFamily="34" charset="0"/>
              </a:rPr>
              <a:t>Purple combines the stability of blue and the energy of red. Purple is associated with royalty. It symbolizes power, nobility, luxury, and ambition. It conveys wealth and extravagance. Purple is associated with wisdom, dignity, independence, creativity, mystery, and magic.</a:t>
            </a:r>
            <a:endParaRPr lang="en-US" altLang="en-US" sz="2000">
              <a:solidFill>
                <a:srgbClr val="660066"/>
              </a:solidFill>
              <a:cs typeface="Times New Roman" panose="02020603050405020304" pitchFamily="18" charset="0"/>
            </a:endParaRPr>
          </a:p>
          <a:p>
            <a:pPr algn="just"/>
            <a:r>
              <a:rPr lang="en-US" altLang="en-US" sz="2000">
                <a:solidFill>
                  <a:srgbClr val="660066"/>
                </a:solidFill>
                <a:cs typeface="Arial" panose="020B0604020202020204" pitchFamily="34" charset="0"/>
              </a:rPr>
              <a:t>According to surveys, almost 75 percent of pre-adolescent children prefer purple to all other colors. Purple is a very rare color in nature; some people consider it to be artificial.</a:t>
            </a:r>
            <a:endParaRPr lang="en-US" altLang="en-US" sz="2000">
              <a:solidFill>
                <a:srgbClr val="660066"/>
              </a:solidFill>
              <a:cs typeface="Times New Roman" panose="02020603050405020304" pitchFamily="18" charset="0"/>
            </a:endParaRPr>
          </a:p>
          <a:p>
            <a:pPr algn="just">
              <a:buFontTx/>
              <a:buNone/>
            </a:pPr>
            <a:endParaRPr lang="en-US" altLang="en-US" sz="2000">
              <a:solidFill>
                <a:srgbClr val="660066"/>
              </a:solidFill>
              <a:cs typeface="Times New Roman" panose="02020603050405020304" pitchFamily="18" charset="0"/>
            </a:endParaRPr>
          </a:p>
        </p:txBody>
      </p:sp>
      <p:sp>
        <p:nvSpPr>
          <p:cNvPr id="32772" name="Text Box 4"/>
          <p:cNvSpPr txBox="1">
            <a:spLocks noChangeArrowheads="1"/>
          </p:cNvSpPr>
          <p:nvPr/>
        </p:nvSpPr>
        <p:spPr bwMode="auto">
          <a:xfrm>
            <a:off x="0" y="6040438"/>
            <a:ext cx="13731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Return to </a:t>
            </a:r>
          </a:p>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Meaning of Color</a:t>
            </a:r>
          </a:p>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Main Page</a:t>
            </a:r>
          </a:p>
        </p:txBody>
      </p:sp>
      <p:pic>
        <p:nvPicPr>
          <p:cNvPr id="32773" name="Picture 5" descr="http://home.messiah.edu/~bd1177/ColorWheel-1.GIF"/>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04788" y="5087938"/>
            <a:ext cx="9112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AutoShape 7">
            <a:hlinkClick r:id="rId4" action="ppaction://hlinksldjump" highlightClick="1"/>
          </p:cNvPr>
          <p:cNvSpPr>
            <a:spLocks noChangeArrowheads="1"/>
          </p:cNvSpPr>
          <p:nvPr/>
        </p:nvSpPr>
        <p:spPr bwMode="auto">
          <a:xfrm>
            <a:off x="0" y="5037138"/>
            <a:ext cx="1349375" cy="1820862"/>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6" name="AutoShape 8">
            <a:hlinkClick r:id="rId4" action="ppaction://hlinksldjump" highlightClick="1"/>
          </p:cNvPr>
          <p:cNvSpPr>
            <a:spLocks noChangeArrowheads="1"/>
          </p:cNvSpPr>
          <p:nvPr/>
        </p:nvSpPr>
        <p:spPr bwMode="auto">
          <a:xfrm>
            <a:off x="0" y="4935538"/>
            <a:ext cx="1363663" cy="1922462"/>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755648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4600" y="274638"/>
            <a:ext cx="11658600" cy="6578813"/>
          </a:xfrm>
          <a:prstGeom prst="rect">
            <a:avLst/>
          </a:prstGeom>
        </p:spPr>
      </p:pic>
      <p:sp>
        <p:nvSpPr>
          <p:cNvPr id="2" name="Title 1"/>
          <p:cNvSpPr>
            <a:spLocks noGrp="1"/>
          </p:cNvSpPr>
          <p:nvPr>
            <p:ph type="title"/>
          </p:nvPr>
        </p:nvSpPr>
        <p:spPr/>
        <p:txBody>
          <a:bodyPr/>
          <a:lstStyle/>
          <a:p>
            <a:r>
              <a:rPr lang="en-US" dirty="0" smtClean="0">
                <a:solidFill>
                  <a:schemeClr val="bg2"/>
                </a:solidFill>
                <a:latin typeface="Goudy Stout" panose="0202090407030B020401" pitchFamily="18" charset="0"/>
              </a:rPr>
              <a:t>Black</a:t>
            </a:r>
            <a:endParaRPr lang="en-US" dirty="0">
              <a:solidFill>
                <a:schemeClr val="bg2"/>
              </a:solidFill>
              <a:latin typeface="Goudy Stout" panose="0202090407030B020401" pitchFamily="18" charset="0"/>
            </a:endParaRPr>
          </a:p>
        </p:txBody>
      </p:sp>
      <p:sp>
        <p:nvSpPr>
          <p:cNvPr id="3" name="Content Placeholder 2"/>
          <p:cNvSpPr>
            <a:spLocks noGrp="1"/>
          </p:cNvSpPr>
          <p:nvPr>
            <p:ph idx="1"/>
          </p:nvPr>
        </p:nvSpPr>
        <p:spPr>
          <a:xfrm>
            <a:off x="457200" y="1600200"/>
            <a:ext cx="3124200" cy="4525963"/>
          </a:xfrm>
        </p:spPr>
        <p:txBody>
          <a:bodyPr>
            <a:normAutofit fontScale="85000" lnSpcReduction="20000"/>
          </a:bodyPr>
          <a:lstStyle/>
          <a:p>
            <a:pPr algn="ctr"/>
            <a:r>
              <a:rPr lang="en-US" dirty="0">
                <a:solidFill>
                  <a:schemeClr val="bg2"/>
                </a:solidFill>
              </a:rPr>
              <a:t>P</a:t>
            </a:r>
            <a:r>
              <a:rPr lang="en-US" dirty="0" smtClean="0">
                <a:solidFill>
                  <a:schemeClr val="bg2"/>
                </a:solidFill>
              </a:rPr>
              <a:t>owerful</a:t>
            </a:r>
          </a:p>
          <a:p>
            <a:pPr algn="ctr"/>
            <a:r>
              <a:rPr lang="en-US" dirty="0" smtClean="0">
                <a:solidFill>
                  <a:schemeClr val="bg2"/>
                </a:solidFill>
              </a:rPr>
              <a:t>Modernity</a:t>
            </a:r>
          </a:p>
          <a:p>
            <a:pPr algn="ctr"/>
            <a:r>
              <a:rPr lang="en-US" dirty="0" smtClean="0">
                <a:solidFill>
                  <a:schemeClr val="bg2"/>
                </a:solidFill>
              </a:rPr>
              <a:t>Formality</a:t>
            </a:r>
          </a:p>
          <a:p>
            <a:pPr algn="ctr"/>
            <a:r>
              <a:rPr lang="en-US" dirty="0" smtClean="0">
                <a:solidFill>
                  <a:schemeClr val="bg2"/>
                </a:solidFill>
              </a:rPr>
              <a:t>Unhappy</a:t>
            </a:r>
          </a:p>
          <a:p>
            <a:pPr algn="ctr"/>
            <a:r>
              <a:rPr lang="en-US" dirty="0" smtClean="0">
                <a:solidFill>
                  <a:schemeClr val="bg2"/>
                </a:solidFill>
              </a:rPr>
              <a:t>Dignified</a:t>
            </a:r>
          </a:p>
          <a:p>
            <a:pPr algn="ctr"/>
            <a:r>
              <a:rPr lang="en-US" dirty="0" smtClean="0">
                <a:solidFill>
                  <a:schemeClr val="bg2"/>
                </a:solidFill>
              </a:rPr>
              <a:t>Strong</a:t>
            </a:r>
          </a:p>
          <a:p>
            <a:pPr algn="ctr"/>
            <a:r>
              <a:rPr lang="en-US" dirty="0" smtClean="0">
                <a:solidFill>
                  <a:schemeClr val="bg2"/>
                </a:solidFill>
              </a:rPr>
              <a:t>Powerful</a:t>
            </a:r>
          </a:p>
          <a:p>
            <a:pPr algn="ctr"/>
            <a:r>
              <a:rPr lang="en-US" dirty="0" smtClean="0">
                <a:solidFill>
                  <a:schemeClr val="bg2"/>
                </a:solidFill>
              </a:rPr>
              <a:t>Hostile </a:t>
            </a:r>
          </a:p>
          <a:p>
            <a:pPr algn="ctr"/>
            <a:r>
              <a:rPr lang="en-US" dirty="0" smtClean="0">
                <a:solidFill>
                  <a:schemeClr val="bg2"/>
                </a:solidFill>
              </a:rPr>
              <a:t>Distressed </a:t>
            </a:r>
          </a:p>
          <a:p>
            <a:pPr algn="ctr"/>
            <a:r>
              <a:rPr lang="en-US" dirty="0" smtClean="0">
                <a:solidFill>
                  <a:schemeClr val="bg2"/>
                </a:solidFill>
              </a:rPr>
              <a:t>Old</a:t>
            </a:r>
            <a:endParaRPr lang="en-US" dirty="0">
              <a:solidFill>
                <a:schemeClr val="bg2"/>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sz="4000">
                <a:solidFill>
                  <a:schemeClr val="tx1"/>
                </a:solidFill>
              </a:rPr>
              <a:t> The Meaning of Color-Black</a:t>
            </a:r>
          </a:p>
        </p:txBody>
      </p:sp>
      <p:sp>
        <p:nvSpPr>
          <p:cNvPr id="34819" name="Rectangle 3"/>
          <p:cNvSpPr>
            <a:spLocks noGrp="1" noChangeArrowheads="1"/>
          </p:cNvSpPr>
          <p:nvPr>
            <p:ph type="body" idx="1"/>
          </p:nvPr>
        </p:nvSpPr>
        <p:spPr>
          <a:xfrm>
            <a:off x="1527175" y="1498600"/>
            <a:ext cx="7192963" cy="4597400"/>
          </a:xfrm>
        </p:spPr>
        <p:txBody>
          <a:bodyPr/>
          <a:lstStyle/>
          <a:p>
            <a:pPr algn="just"/>
            <a:r>
              <a:rPr lang="en-US" altLang="en-US" sz="2000">
                <a:cs typeface="Arial" panose="020B0604020202020204" pitchFamily="34" charset="0"/>
              </a:rPr>
              <a:t>Black is associated with power, elegance, death, evil, and mystery.</a:t>
            </a:r>
            <a:endParaRPr lang="en-US" altLang="en-US" sz="2000">
              <a:cs typeface="Times New Roman" panose="02020603050405020304" pitchFamily="18" charset="0"/>
            </a:endParaRPr>
          </a:p>
          <a:p>
            <a:pPr algn="just"/>
            <a:r>
              <a:rPr lang="en-US" altLang="en-US" sz="2000">
                <a:cs typeface="Arial" panose="020B0604020202020204" pitchFamily="34" charset="0"/>
              </a:rPr>
              <a:t>Black is a mysterious color associated with fear and the unknown (black holes). Black denotes strength and authority; it is considered to be a very formal, elegant, and prestigious color (black tie event). </a:t>
            </a:r>
          </a:p>
          <a:p>
            <a:pPr algn="just"/>
            <a:r>
              <a:rPr lang="en-US" altLang="en-US" sz="2000">
                <a:cs typeface="Arial" panose="020B0604020202020204" pitchFamily="34" charset="0"/>
              </a:rPr>
              <a:t>Black gives the feeling of perspective and depth. When designing for a gallery of art or photography, you can use a black or gray background to make the other colors stand out. Black contrasts well with bright colors. Combined with red or orange – other very powerful colors – black gives a very aggressive color scheme.</a:t>
            </a:r>
          </a:p>
          <a:p>
            <a:endParaRPr lang="en-US" altLang="en-US"/>
          </a:p>
          <a:p>
            <a:endParaRPr lang="en-US" altLang="en-US"/>
          </a:p>
          <a:p>
            <a:endParaRPr lang="en-US" altLang="en-US"/>
          </a:p>
        </p:txBody>
      </p:sp>
      <p:sp>
        <p:nvSpPr>
          <p:cNvPr id="34820" name="Text Box 4"/>
          <p:cNvSpPr txBox="1">
            <a:spLocks noChangeArrowheads="1"/>
          </p:cNvSpPr>
          <p:nvPr/>
        </p:nvSpPr>
        <p:spPr bwMode="auto">
          <a:xfrm>
            <a:off x="0" y="6040438"/>
            <a:ext cx="13731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Return to </a:t>
            </a:r>
          </a:p>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Meaning of Color</a:t>
            </a:r>
          </a:p>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Main Page</a:t>
            </a:r>
          </a:p>
        </p:txBody>
      </p:sp>
      <p:pic>
        <p:nvPicPr>
          <p:cNvPr id="34821" name="Picture 5" descr="http://home.messiah.edu/~bd1177/ColorWheel-1.GIF"/>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04788" y="5087938"/>
            <a:ext cx="9112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AutoShape 6">
            <a:hlinkClick r:id="rId4" action="ppaction://hlinksldjump" highlightClick="1"/>
          </p:cNvPr>
          <p:cNvSpPr>
            <a:spLocks noChangeArrowheads="1"/>
          </p:cNvSpPr>
          <p:nvPr/>
        </p:nvSpPr>
        <p:spPr bwMode="auto">
          <a:xfrm>
            <a:off x="0" y="5037138"/>
            <a:ext cx="1349375" cy="1820862"/>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23" name="AutoShape 7">
            <a:hlinkClick r:id="rId4" action="ppaction://hlinksldjump" highlightClick="1"/>
          </p:cNvPr>
          <p:cNvSpPr>
            <a:spLocks noChangeArrowheads="1"/>
          </p:cNvSpPr>
          <p:nvPr/>
        </p:nvSpPr>
        <p:spPr bwMode="auto">
          <a:xfrm>
            <a:off x="0" y="4992688"/>
            <a:ext cx="1335088" cy="1865312"/>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72611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10000" cy="1143000"/>
          </a:xfrm>
        </p:spPr>
        <p:txBody>
          <a:bodyPr>
            <a:noAutofit/>
          </a:bodyPr>
          <a:lstStyle/>
          <a:p>
            <a:r>
              <a:rPr lang="en-US" sz="8000" dirty="0" smtClean="0">
                <a:latin typeface="AR DARLING" panose="02000000000000000000" pitchFamily="2" charset="0"/>
              </a:rPr>
              <a:t>White</a:t>
            </a:r>
            <a:endParaRPr lang="en-US" sz="8000" dirty="0">
              <a:latin typeface="AR DARLING" panose="02000000000000000000" pitchFamily="2" charset="0"/>
            </a:endParaRPr>
          </a:p>
        </p:txBody>
      </p:sp>
      <p:sp>
        <p:nvSpPr>
          <p:cNvPr id="3" name="Content Placeholder 2"/>
          <p:cNvSpPr>
            <a:spLocks noGrp="1"/>
          </p:cNvSpPr>
          <p:nvPr>
            <p:ph idx="1"/>
          </p:nvPr>
        </p:nvSpPr>
        <p:spPr>
          <a:xfrm>
            <a:off x="-2514600" y="1828800"/>
            <a:ext cx="8229600" cy="4525963"/>
          </a:xfrm>
        </p:spPr>
        <p:txBody>
          <a:bodyPr>
            <a:normAutofit/>
          </a:bodyPr>
          <a:lstStyle/>
          <a:p>
            <a:pPr algn="ctr"/>
            <a:r>
              <a:rPr lang="en-US" sz="4400" dirty="0" smtClean="0"/>
              <a:t>Pure</a:t>
            </a:r>
          </a:p>
          <a:p>
            <a:pPr algn="ctr"/>
            <a:r>
              <a:rPr lang="en-US" sz="4400" dirty="0" smtClean="0"/>
              <a:t>Tender</a:t>
            </a:r>
          </a:p>
          <a:p>
            <a:pPr algn="ctr"/>
            <a:r>
              <a:rPr lang="en-US" sz="4400" dirty="0" smtClean="0"/>
              <a:t>Soothing</a:t>
            </a:r>
          </a:p>
          <a:p>
            <a:pPr algn="ctr"/>
            <a:r>
              <a:rPr lang="en-US" sz="4400" dirty="0" smtClean="0"/>
              <a:t>Solemn</a:t>
            </a:r>
          </a:p>
          <a:p>
            <a:pPr algn="ctr"/>
            <a:r>
              <a:rPr lang="en-US" sz="4400" dirty="0" smtClean="0"/>
              <a:t>Empty</a:t>
            </a:r>
            <a:endParaRPr lang="en-US" sz="4400" dirty="0"/>
          </a:p>
        </p:txBody>
      </p:sp>
      <p:pic>
        <p:nvPicPr>
          <p:cNvPr id="4" name="Picture 3"/>
          <p:cNvPicPr>
            <a:picLocks noChangeAspect="1"/>
          </p:cNvPicPr>
          <p:nvPr/>
        </p:nvPicPr>
        <p:blipFill>
          <a:blip r:embed="rId2"/>
          <a:stretch>
            <a:fillRect/>
          </a:stretch>
        </p:blipFill>
        <p:spPr>
          <a:xfrm>
            <a:off x="4114800" y="609600"/>
            <a:ext cx="4724400" cy="5897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0181"/>
            <a:ext cx="8229600" cy="1143000"/>
          </a:xfrm>
        </p:spPr>
        <p:txBody>
          <a:bodyPr/>
          <a:lstStyle/>
          <a:p>
            <a:r>
              <a:rPr lang="en-US" dirty="0" smtClean="0"/>
              <a:t>Now let’s take the color away!</a:t>
            </a:r>
            <a:endParaRPr lang="en-US" dirty="0"/>
          </a:p>
        </p:txBody>
      </p:sp>
      <p:pic>
        <p:nvPicPr>
          <p:cNvPr id="7" name="Picture 6"/>
          <p:cNvPicPr>
            <a:picLocks noChangeAspect="1"/>
          </p:cNvPicPr>
          <p:nvPr/>
        </p:nvPicPr>
        <p:blipFill>
          <a:blip r:embed="rId2"/>
          <a:stretch>
            <a:fillRect/>
          </a:stretch>
        </p:blipFill>
        <p:spPr>
          <a:xfrm>
            <a:off x="-397" y="-37174"/>
            <a:ext cx="9144793" cy="6895174"/>
          </a:xfrm>
          <a:prstGeom prst="rect">
            <a:avLst/>
          </a:prstGeom>
        </p:spPr>
      </p:pic>
      <p:sp>
        <p:nvSpPr>
          <p:cNvPr id="8" name="TextBox 7"/>
          <p:cNvSpPr txBox="1"/>
          <p:nvPr/>
        </p:nvSpPr>
        <p:spPr>
          <a:xfrm>
            <a:off x="762000" y="827577"/>
            <a:ext cx="8839200" cy="523220"/>
          </a:xfrm>
          <a:prstGeom prst="rect">
            <a:avLst/>
          </a:prstGeom>
          <a:noFill/>
        </p:spPr>
        <p:txBody>
          <a:bodyPr wrap="square" rtlCol="0">
            <a:spAutoFit/>
          </a:bodyPr>
          <a:lstStyle/>
          <a:p>
            <a:r>
              <a:rPr lang="en-US" sz="2800" dirty="0" smtClean="0">
                <a:solidFill>
                  <a:schemeClr val="bg1">
                    <a:lumMod val="95000"/>
                  </a:schemeClr>
                </a:solidFill>
              </a:rPr>
              <a:t>How have your feelings towards the sunset changed?</a:t>
            </a:r>
            <a:endParaRPr lang="en-US" sz="2800" dirty="0">
              <a:solidFill>
                <a:schemeClr val="bg1">
                  <a:lumMod val="95000"/>
                </a:schemeClr>
              </a:solidFill>
            </a:endParaRPr>
          </a:p>
        </p:txBody>
      </p:sp>
      <p:sp>
        <p:nvSpPr>
          <p:cNvPr id="9" name="TextBox 8"/>
          <p:cNvSpPr txBox="1"/>
          <p:nvPr/>
        </p:nvSpPr>
        <p:spPr>
          <a:xfrm>
            <a:off x="725606" y="5867400"/>
            <a:ext cx="8229600" cy="584775"/>
          </a:xfrm>
          <a:prstGeom prst="rect">
            <a:avLst/>
          </a:prstGeom>
          <a:noFill/>
        </p:spPr>
        <p:txBody>
          <a:bodyPr wrap="square" rtlCol="0">
            <a:spAutoFit/>
          </a:bodyPr>
          <a:lstStyle/>
          <a:p>
            <a:r>
              <a:rPr lang="en-US" sz="3200" dirty="0" smtClean="0">
                <a:solidFill>
                  <a:schemeClr val="bg1">
                    <a:lumMod val="95000"/>
                  </a:schemeClr>
                </a:solidFill>
              </a:rPr>
              <a:t>How does color help us? What can it give us?</a:t>
            </a:r>
            <a:endParaRPr lang="en-US" sz="3200" dirty="0">
              <a:solidFill>
                <a:schemeClr val="bg1">
                  <a:lumMod val="95000"/>
                </a:schemeClr>
              </a:solidFill>
            </a:endParaRPr>
          </a:p>
        </p:txBody>
      </p:sp>
    </p:spTree>
    <p:extLst>
      <p:ext uri="{BB962C8B-B14F-4D97-AF65-F5344CB8AC3E}">
        <p14:creationId xmlns:p14="http://schemas.microsoft.com/office/powerpoint/2010/main" val="24471726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sz="4000">
                <a:solidFill>
                  <a:schemeClr val="tx1"/>
                </a:solidFill>
              </a:rPr>
              <a:t> The Meaning of Color-White</a:t>
            </a:r>
          </a:p>
        </p:txBody>
      </p:sp>
      <p:sp>
        <p:nvSpPr>
          <p:cNvPr id="33795" name="Rectangle 3"/>
          <p:cNvSpPr>
            <a:spLocks noGrp="1" noChangeArrowheads="1"/>
          </p:cNvSpPr>
          <p:nvPr>
            <p:ph type="body" idx="1"/>
          </p:nvPr>
        </p:nvSpPr>
        <p:spPr>
          <a:xfrm>
            <a:off x="1470025" y="1498600"/>
            <a:ext cx="7278688" cy="4597400"/>
          </a:xfrm>
        </p:spPr>
        <p:txBody>
          <a:bodyPr/>
          <a:lstStyle/>
          <a:p>
            <a:r>
              <a:rPr lang="en-US" altLang="en-US" sz="2000">
                <a:cs typeface="Arial" panose="020B0604020202020204" pitchFamily="34" charset="0"/>
              </a:rPr>
              <a:t>White is associated with light, goodness, and innocence. It is considered to be the color of perfection.</a:t>
            </a:r>
            <a:endParaRPr lang="en-US" altLang="en-US" sz="2000">
              <a:cs typeface="Times New Roman" panose="02020603050405020304" pitchFamily="18" charset="0"/>
            </a:endParaRPr>
          </a:p>
          <a:p>
            <a:pPr algn="just"/>
            <a:r>
              <a:rPr lang="en-US" altLang="en-US" sz="2000">
                <a:cs typeface="Arial" panose="020B0604020202020204" pitchFamily="34" charset="0"/>
              </a:rPr>
              <a:t>White means safety, purity, and cleanliness. As opposed to black, white usually has a positive connotation. White can represent a successful beginning. </a:t>
            </a:r>
          </a:p>
          <a:p>
            <a:pPr algn="just"/>
            <a:r>
              <a:rPr lang="en-US" altLang="en-US" sz="2000">
                <a:cs typeface="Arial" panose="020B0604020202020204" pitchFamily="34" charset="0"/>
              </a:rPr>
              <a:t>White is associated with hospitals, doctors, and sterility. White is also often associated with low weight, low-fat food, and dairy products.</a:t>
            </a:r>
            <a:endParaRPr lang="en-US" altLang="en-US"/>
          </a:p>
          <a:p>
            <a:endParaRPr lang="en-US" altLang="en-US"/>
          </a:p>
        </p:txBody>
      </p:sp>
      <p:sp>
        <p:nvSpPr>
          <p:cNvPr id="33796" name="Text Box 4"/>
          <p:cNvSpPr txBox="1">
            <a:spLocks noChangeArrowheads="1"/>
          </p:cNvSpPr>
          <p:nvPr/>
        </p:nvSpPr>
        <p:spPr bwMode="auto">
          <a:xfrm>
            <a:off x="0" y="6040438"/>
            <a:ext cx="13731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Return to </a:t>
            </a:r>
          </a:p>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Meaning of Color</a:t>
            </a:r>
          </a:p>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Main Page</a:t>
            </a:r>
          </a:p>
        </p:txBody>
      </p:sp>
      <p:pic>
        <p:nvPicPr>
          <p:cNvPr id="33797" name="Picture 5" descr="http://home.messiah.edu/~bd1177/ColorWheel-1.GIF"/>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04788" y="5087938"/>
            <a:ext cx="9112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AutoShape 6">
            <a:hlinkClick r:id="rId4" action="ppaction://hlinksldjump" highlightClick="1"/>
          </p:cNvPr>
          <p:cNvSpPr>
            <a:spLocks noChangeArrowheads="1"/>
          </p:cNvSpPr>
          <p:nvPr/>
        </p:nvSpPr>
        <p:spPr bwMode="auto">
          <a:xfrm>
            <a:off x="0" y="5037138"/>
            <a:ext cx="1349375" cy="1820862"/>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99" name="AutoShape 7">
            <a:hlinkClick r:id="rId4" action="ppaction://hlinksldjump" highlightClick="1"/>
          </p:cNvPr>
          <p:cNvSpPr>
            <a:spLocks noChangeArrowheads="1"/>
          </p:cNvSpPr>
          <p:nvPr/>
        </p:nvSpPr>
        <p:spPr bwMode="auto">
          <a:xfrm>
            <a:off x="0" y="4949825"/>
            <a:ext cx="1335088" cy="1908175"/>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901818260"/>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p:cNvSpPr>
            <a:spLocks noGrp="1" noChangeArrowheads="1"/>
          </p:cNvSpPr>
          <p:nvPr>
            <p:ph type="body" sz="half" idx="2"/>
          </p:nvPr>
        </p:nvSpPr>
        <p:spPr>
          <a:xfrm>
            <a:off x="223838" y="1713743"/>
            <a:ext cx="8664575" cy="4597400"/>
          </a:xfrm>
        </p:spPr>
        <p:txBody>
          <a:bodyPr>
            <a:normAutofit fontScale="92500" lnSpcReduction="20000"/>
          </a:bodyPr>
          <a:lstStyle/>
          <a:p>
            <a:pPr fontAlgn="t">
              <a:buFontTx/>
              <a:buNone/>
            </a:pPr>
            <a:endParaRPr lang="en-US" altLang="en-US" dirty="0">
              <a:solidFill>
                <a:srgbClr val="000000"/>
              </a:solidFill>
              <a:latin typeface="Berlin Sans FB" panose="020E0602020502020306" pitchFamily="34" charset="0"/>
              <a:cs typeface="Arial" panose="020B0604020202020204" pitchFamily="34" charset="0"/>
            </a:endParaRPr>
          </a:p>
          <a:p>
            <a:pPr fontAlgn="t">
              <a:buFontTx/>
              <a:buNone/>
            </a:pPr>
            <a:r>
              <a:rPr lang="en-US" altLang="en-US" sz="2800" b="1" i="1" dirty="0">
                <a:solidFill>
                  <a:srgbClr val="FF0000"/>
                </a:solidFill>
                <a:latin typeface="Berlin Sans FB" panose="020E0602020502020306" pitchFamily="34" charset="0"/>
                <a:cs typeface="Arial" panose="020B0604020202020204" pitchFamily="34" charset="0"/>
              </a:rPr>
              <a:t>The lightness or darkness of                                        a color is called its value.</a:t>
            </a:r>
          </a:p>
          <a:p>
            <a:pPr fontAlgn="t">
              <a:buFontTx/>
              <a:buNone/>
            </a:pPr>
            <a:endParaRPr lang="en-US" altLang="en-US" dirty="0">
              <a:solidFill>
                <a:srgbClr val="000000"/>
              </a:solidFill>
              <a:latin typeface="Berlin Sans FB" panose="020E0602020502020306" pitchFamily="34" charset="0"/>
              <a:cs typeface="Arial" panose="020B0604020202020204" pitchFamily="34" charset="0"/>
            </a:endParaRPr>
          </a:p>
          <a:p>
            <a:pPr fontAlgn="t"/>
            <a:r>
              <a:rPr lang="en-US" altLang="en-US" b="1" dirty="0">
                <a:solidFill>
                  <a:srgbClr val="000000"/>
                </a:solidFill>
                <a:latin typeface="Berlin Sans FB" panose="020E0602020502020306" pitchFamily="34" charset="0"/>
                <a:cs typeface="Arial" panose="020B0604020202020204" pitchFamily="34" charset="0"/>
              </a:rPr>
              <a:t>Tints</a:t>
            </a:r>
            <a:r>
              <a:rPr lang="en-US" altLang="en-US" dirty="0">
                <a:solidFill>
                  <a:srgbClr val="000000"/>
                </a:solidFill>
                <a:latin typeface="Berlin Sans FB" panose="020E0602020502020306" pitchFamily="34" charset="0"/>
                <a:cs typeface="Arial" panose="020B0604020202020204" pitchFamily="34" charset="0"/>
              </a:rPr>
              <a:t> are light values that are made by mixing a color with white. </a:t>
            </a:r>
            <a:endParaRPr lang="en-US" altLang="en-US" dirty="0" smtClean="0">
              <a:solidFill>
                <a:srgbClr val="000000"/>
              </a:solidFill>
              <a:latin typeface="Berlin Sans FB" panose="020E0602020502020306" pitchFamily="34" charset="0"/>
              <a:cs typeface="Arial" panose="020B0604020202020204" pitchFamily="34" charset="0"/>
            </a:endParaRPr>
          </a:p>
          <a:p>
            <a:pPr lvl="1" fontAlgn="t"/>
            <a:r>
              <a:rPr lang="en-US" altLang="en-US" dirty="0" smtClean="0">
                <a:solidFill>
                  <a:srgbClr val="000000"/>
                </a:solidFill>
                <a:latin typeface="Berlin Sans FB" panose="020E0602020502020306" pitchFamily="34" charset="0"/>
                <a:cs typeface="Arial" panose="020B0604020202020204" pitchFamily="34" charset="0"/>
              </a:rPr>
              <a:t>For </a:t>
            </a:r>
            <a:r>
              <a:rPr lang="en-US" altLang="en-US" dirty="0">
                <a:solidFill>
                  <a:srgbClr val="000000"/>
                </a:solidFill>
                <a:latin typeface="Berlin Sans FB" panose="020E0602020502020306" pitchFamily="34" charset="0"/>
                <a:cs typeface="Arial" panose="020B0604020202020204" pitchFamily="34" charset="0"/>
              </a:rPr>
              <a:t>example, pink is a tint of red (</a:t>
            </a:r>
            <a:r>
              <a:rPr lang="en-US" altLang="en-US" dirty="0" err="1">
                <a:solidFill>
                  <a:srgbClr val="000000"/>
                </a:solidFill>
                <a:latin typeface="Berlin Sans FB" panose="020E0602020502020306" pitchFamily="34" charset="0"/>
                <a:cs typeface="Arial" panose="020B0604020202020204" pitchFamily="34" charset="0"/>
              </a:rPr>
              <a:t>red+white</a:t>
            </a:r>
            <a:r>
              <a:rPr lang="en-US" altLang="en-US" dirty="0">
                <a:solidFill>
                  <a:srgbClr val="000000"/>
                </a:solidFill>
                <a:latin typeface="Berlin Sans FB" panose="020E0602020502020306" pitchFamily="34" charset="0"/>
                <a:cs typeface="Arial" panose="020B0604020202020204" pitchFamily="34" charset="0"/>
              </a:rPr>
              <a:t>), and gray is a tint of black (</a:t>
            </a:r>
            <a:r>
              <a:rPr lang="en-US" altLang="en-US" dirty="0" err="1">
                <a:solidFill>
                  <a:srgbClr val="000000"/>
                </a:solidFill>
                <a:latin typeface="Berlin Sans FB" panose="020E0602020502020306" pitchFamily="34" charset="0"/>
                <a:cs typeface="Arial" panose="020B0604020202020204" pitchFamily="34" charset="0"/>
              </a:rPr>
              <a:t>black+white</a:t>
            </a:r>
            <a:r>
              <a:rPr lang="en-US" altLang="en-US" dirty="0">
                <a:solidFill>
                  <a:srgbClr val="000000"/>
                </a:solidFill>
                <a:latin typeface="Berlin Sans FB" panose="020E0602020502020306" pitchFamily="34" charset="0"/>
                <a:cs typeface="Arial" panose="020B0604020202020204" pitchFamily="34" charset="0"/>
              </a:rPr>
              <a:t>).</a:t>
            </a:r>
          </a:p>
          <a:p>
            <a:pPr fontAlgn="t"/>
            <a:r>
              <a:rPr lang="en-US" altLang="en-US" b="1" dirty="0">
                <a:solidFill>
                  <a:srgbClr val="000000"/>
                </a:solidFill>
                <a:latin typeface="Berlin Sans FB" panose="020E0602020502020306" pitchFamily="34" charset="0"/>
                <a:cs typeface="Arial" panose="020B0604020202020204" pitchFamily="34" charset="0"/>
              </a:rPr>
              <a:t>Shades</a:t>
            </a:r>
            <a:r>
              <a:rPr lang="en-US" altLang="en-US" dirty="0">
                <a:solidFill>
                  <a:srgbClr val="000000"/>
                </a:solidFill>
                <a:latin typeface="Berlin Sans FB" panose="020E0602020502020306" pitchFamily="34" charset="0"/>
                <a:cs typeface="Arial" panose="020B0604020202020204" pitchFamily="34" charset="0"/>
              </a:rPr>
              <a:t> are dark values that are made by mixing a color with black. </a:t>
            </a:r>
            <a:endParaRPr lang="en-US" altLang="en-US" dirty="0" smtClean="0">
              <a:solidFill>
                <a:srgbClr val="000000"/>
              </a:solidFill>
              <a:latin typeface="Berlin Sans FB" panose="020E0602020502020306" pitchFamily="34" charset="0"/>
              <a:cs typeface="Arial" panose="020B0604020202020204" pitchFamily="34" charset="0"/>
            </a:endParaRPr>
          </a:p>
          <a:p>
            <a:pPr lvl="1" fontAlgn="t"/>
            <a:r>
              <a:rPr lang="en-US" altLang="en-US" dirty="0" smtClean="0">
                <a:solidFill>
                  <a:srgbClr val="000000"/>
                </a:solidFill>
                <a:latin typeface="Berlin Sans FB" panose="020E0602020502020306" pitchFamily="34" charset="0"/>
                <a:cs typeface="Arial" panose="020B0604020202020204" pitchFamily="34" charset="0"/>
              </a:rPr>
              <a:t>Maroon </a:t>
            </a:r>
            <a:r>
              <a:rPr lang="en-US" altLang="en-US" dirty="0">
                <a:solidFill>
                  <a:srgbClr val="000000"/>
                </a:solidFill>
                <a:latin typeface="Berlin Sans FB" panose="020E0602020502020306" pitchFamily="34" charset="0"/>
                <a:cs typeface="Arial" panose="020B0604020202020204" pitchFamily="34" charset="0"/>
              </a:rPr>
              <a:t>is a shade of red, and navy is a shade of blue.</a:t>
            </a:r>
            <a:endParaRPr lang="en-US" altLang="en-US" sz="1400" dirty="0">
              <a:solidFill>
                <a:srgbClr val="000000"/>
              </a:solidFill>
              <a:latin typeface="Arial" panose="020B0604020202020204" pitchFamily="34" charset="0"/>
              <a:cs typeface="Arial" panose="020B0604020202020204" pitchFamily="34" charset="0"/>
            </a:endParaRPr>
          </a:p>
          <a:p>
            <a:endParaRPr lang="en-US" altLang="en-US" sz="1800" dirty="0"/>
          </a:p>
        </p:txBody>
      </p:sp>
      <p:pic>
        <p:nvPicPr>
          <p:cNvPr id="44045" name="Picture 13" descr="Value%20-%20Scales%20-%2011v%20grays%20+%20color%20equivalent%20-%2072ppi"/>
          <p:cNvPicPr>
            <a:picLocks noChangeAspect="1" noChangeArrowheads="1"/>
          </p:cNvPicPr>
          <p:nvPr/>
        </p:nvPicPr>
        <p:blipFill>
          <a:blip r:embed="rId2">
            <a:extLst>
              <a:ext uri="{28A0092B-C50C-407E-A947-70E740481C1C}">
                <a14:useLocalDpi xmlns:a14="http://schemas.microsoft.com/office/drawing/2010/main" val="0"/>
              </a:ext>
            </a:extLst>
          </a:blip>
          <a:srcRect l="9413" t="13039" r="8951" b="5510"/>
          <a:stretch>
            <a:fillRect/>
          </a:stretch>
        </p:blipFill>
        <p:spPr bwMode="auto">
          <a:xfrm>
            <a:off x="6835775" y="279400"/>
            <a:ext cx="2052638" cy="2616200"/>
          </a:xfrm>
          <a:prstGeom prst="rect">
            <a:avLst/>
          </a:prstGeom>
          <a:noFill/>
          <a:extLst>
            <a:ext uri="{909E8E84-426E-40DD-AFC4-6F175D3DCCD1}">
              <a14:hiddenFill xmlns:a14="http://schemas.microsoft.com/office/drawing/2010/main">
                <a:solidFill>
                  <a:srgbClr val="FFFFFF"/>
                </a:solidFill>
              </a14:hiddenFill>
            </a:ext>
          </a:extLst>
        </p:spPr>
      </p:pic>
      <p:sp>
        <p:nvSpPr>
          <p:cNvPr id="44056" name="Rectangle 24"/>
          <p:cNvSpPr>
            <a:spLocks noChangeArrowheads="1"/>
          </p:cNvSpPr>
          <p:nvPr/>
        </p:nvSpPr>
        <p:spPr bwMode="auto">
          <a:xfrm>
            <a:off x="1554163" y="306388"/>
            <a:ext cx="5160962" cy="1257300"/>
          </a:xfrm>
          <a:prstGeom prst="rect">
            <a:avLst/>
          </a:prstGeom>
          <a:noFill/>
          <a:ln w="1016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57" name="Line 25"/>
          <p:cNvSpPr>
            <a:spLocks noChangeShapeType="1"/>
          </p:cNvSpPr>
          <p:nvPr/>
        </p:nvSpPr>
        <p:spPr bwMode="auto">
          <a:xfrm>
            <a:off x="1914525" y="1076325"/>
            <a:ext cx="4438650"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59" name="Rectangle 27"/>
          <p:cNvSpPr>
            <a:spLocks noChangeArrowheads="1"/>
          </p:cNvSpPr>
          <p:nvPr/>
        </p:nvSpPr>
        <p:spPr bwMode="auto">
          <a:xfrm>
            <a:off x="141288" y="359569"/>
            <a:ext cx="7896225"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5400" b="1" dirty="0">
                <a:solidFill>
                  <a:srgbClr val="FF0000"/>
                </a:solidFill>
                <a:latin typeface="Berlin Sans FB Demi" panose="020E0802020502020306" pitchFamily="34" charset="0"/>
                <a:cs typeface="Times New Roman" panose="02020603050405020304" pitchFamily="18" charset="0"/>
              </a:rPr>
              <a:t>C</a:t>
            </a:r>
            <a:r>
              <a:rPr lang="en-US" altLang="en-US" sz="5400" b="1" dirty="0">
                <a:solidFill>
                  <a:srgbClr val="FF9900"/>
                </a:solidFill>
                <a:latin typeface="Berlin Sans FB Demi" panose="020E0802020502020306" pitchFamily="34" charset="0"/>
                <a:cs typeface="Times New Roman" panose="02020603050405020304" pitchFamily="18" charset="0"/>
              </a:rPr>
              <a:t>O</a:t>
            </a:r>
            <a:r>
              <a:rPr lang="en-US" altLang="en-US" sz="5400" b="1" dirty="0">
                <a:solidFill>
                  <a:srgbClr val="FFCC00"/>
                </a:solidFill>
                <a:latin typeface="Berlin Sans FB Demi" panose="020E0802020502020306" pitchFamily="34" charset="0"/>
                <a:cs typeface="Times New Roman" panose="02020603050405020304" pitchFamily="18" charset="0"/>
              </a:rPr>
              <a:t>L</a:t>
            </a:r>
            <a:r>
              <a:rPr lang="en-US" altLang="en-US" sz="5400" b="1" dirty="0">
                <a:solidFill>
                  <a:srgbClr val="669900"/>
                </a:solidFill>
                <a:latin typeface="Berlin Sans FB Demi" panose="020E0802020502020306" pitchFamily="34" charset="0"/>
                <a:cs typeface="Times New Roman" panose="02020603050405020304" pitchFamily="18" charset="0"/>
              </a:rPr>
              <a:t>O</a:t>
            </a:r>
            <a:r>
              <a:rPr lang="en-US" altLang="en-US" sz="5400" b="1" dirty="0">
                <a:solidFill>
                  <a:srgbClr val="66CCFF"/>
                </a:solidFill>
                <a:latin typeface="Berlin Sans FB Demi" panose="020E0802020502020306" pitchFamily="34" charset="0"/>
                <a:cs typeface="Times New Roman" panose="02020603050405020304" pitchFamily="18" charset="0"/>
              </a:rPr>
              <a:t>R</a:t>
            </a:r>
            <a:r>
              <a:rPr lang="en-US" altLang="en-US" sz="5400" b="1" dirty="0">
                <a:solidFill>
                  <a:schemeClr val="tx2"/>
                </a:solidFill>
                <a:latin typeface="Berlin Sans FB Demi" panose="020E0802020502020306" pitchFamily="34" charset="0"/>
                <a:cs typeface="Times New Roman" panose="02020603050405020304" pitchFamily="18" charset="0"/>
              </a:rPr>
              <a:t> </a:t>
            </a:r>
            <a:r>
              <a:rPr lang="en-US" altLang="en-US" sz="5400" b="1" dirty="0">
                <a:solidFill>
                  <a:srgbClr val="0000FF"/>
                </a:solidFill>
                <a:latin typeface="Berlin Sans FB Demi" panose="020E0802020502020306" pitchFamily="34" charset="0"/>
                <a:cs typeface="Times New Roman" panose="02020603050405020304" pitchFamily="18" charset="0"/>
              </a:rPr>
              <a:t>M</a:t>
            </a:r>
            <a:r>
              <a:rPr lang="en-US" altLang="en-US" sz="5400" b="1" dirty="0">
                <a:solidFill>
                  <a:srgbClr val="9966FF"/>
                </a:solidFill>
                <a:latin typeface="Berlin Sans FB Demi" panose="020E0802020502020306" pitchFamily="34" charset="0"/>
                <a:cs typeface="Times New Roman" panose="02020603050405020304" pitchFamily="18" charset="0"/>
              </a:rPr>
              <a:t>I</a:t>
            </a:r>
            <a:r>
              <a:rPr lang="en-US" altLang="en-US" sz="5400" b="1" dirty="0">
                <a:solidFill>
                  <a:srgbClr val="FF0000"/>
                </a:solidFill>
                <a:latin typeface="Berlin Sans FB Demi" panose="020E0802020502020306" pitchFamily="34" charset="0"/>
                <a:cs typeface="Times New Roman" panose="02020603050405020304" pitchFamily="18" charset="0"/>
              </a:rPr>
              <a:t>X</a:t>
            </a:r>
            <a:r>
              <a:rPr lang="en-US" altLang="en-US" sz="5400" b="1" dirty="0">
                <a:solidFill>
                  <a:srgbClr val="FF9900"/>
                </a:solidFill>
                <a:latin typeface="Berlin Sans FB Demi" panose="020E0802020502020306" pitchFamily="34" charset="0"/>
                <a:cs typeface="Times New Roman" panose="02020603050405020304" pitchFamily="18" charset="0"/>
              </a:rPr>
              <a:t>I</a:t>
            </a:r>
            <a:r>
              <a:rPr lang="en-US" altLang="en-US" sz="5400" b="1" dirty="0">
                <a:solidFill>
                  <a:srgbClr val="FFCC00"/>
                </a:solidFill>
                <a:latin typeface="Berlin Sans FB Demi" panose="020E0802020502020306" pitchFamily="34" charset="0"/>
                <a:cs typeface="Times New Roman" panose="02020603050405020304" pitchFamily="18" charset="0"/>
              </a:rPr>
              <a:t>N</a:t>
            </a:r>
            <a:r>
              <a:rPr lang="en-US" altLang="en-US" sz="5400" b="1" dirty="0">
                <a:solidFill>
                  <a:srgbClr val="669900"/>
                </a:solidFill>
                <a:latin typeface="Berlin Sans FB Demi" panose="020E0802020502020306" pitchFamily="34" charset="0"/>
                <a:cs typeface="Times New Roman" panose="02020603050405020304" pitchFamily="18" charset="0"/>
              </a:rPr>
              <a:t>G</a:t>
            </a:r>
            <a:br>
              <a:rPr lang="en-US" altLang="en-US" sz="5400" b="1" dirty="0">
                <a:solidFill>
                  <a:srgbClr val="669900"/>
                </a:solidFill>
                <a:latin typeface="Berlin Sans FB Demi" panose="020E0802020502020306" pitchFamily="34" charset="0"/>
                <a:cs typeface="Times New Roman" panose="02020603050405020304" pitchFamily="18" charset="0"/>
              </a:rPr>
            </a:br>
            <a:r>
              <a:rPr lang="en-US" altLang="en-US" sz="2800" b="1" dirty="0">
                <a:latin typeface="Berlin Sans FB Demi" panose="020E0802020502020306" pitchFamily="34" charset="0"/>
                <a:cs typeface="Times New Roman" panose="02020603050405020304" pitchFamily="18" charset="0"/>
              </a:rPr>
              <a:t>Value, Tints, &amp; Shades</a:t>
            </a:r>
          </a:p>
        </p:txBody>
      </p:sp>
      <p:sp>
        <p:nvSpPr>
          <p:cNvPr id="44061" name="Text Box 29"/>
          <p:cNvSpPr txBox="1">
            <a:spLocks noChangeArrowheads="1"/>
          </p:cNvSpPr>
          <p:nvPr/>
        </p:nvSpPr>
        <p:spPr bwMode="auto">
          <a:xfrm>
            <a:off x="0" y="288925"/>
            <a:ext cx="13430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u="sng">
                <a:solidFill>
                  <a:srgbClr val="000066"/>
                </a:solidFill>
                <a:effectLst>
                  <a:outerShdw blurRad="38100" dist="38100" dir="2700000" algn="tl">
                    <a:srgbClr val="C0C0C0"/>
                  </a:outerShdw>
                </a:effectLst>
                <a:latin typeface="Berlin Sans FB Demi" panose="020E0802020502020306" pitchFamily="34" charset="0"/>
              </a:rPr>
              <a:t>Go to Value</a:t>
            </a:r>
          </a:p>
        </p:txBody>
      </p:sp>
    </p:spTree>
    <p:extLst>
      <p:ext uri="{BB962C8B-B14F-4D97-AF65-F5344CB8AC3E}">
        <p14:creationId xmlns:p14="http://schemas.microsoft.com/office/powerpoint/2010/main" val="618955252"/>
      </p:ext>
    </p:extLst>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4318000" cy="3886200"/>
          </a:xfrm>
          <a:prstGeom prst="rect">
            <a:avLst/>
          </a:prstGeom>
        </p:spPr>
      </p:pic>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stretch>
            <a:fillRect/>
          </a:stretch>
        </p:blipFill>
        <p:spPr>
          <a:xfrm>
            <a:off x="4572000" y="274638"/>
            <a:ext cx="4523675" cy="3382962"/>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990600" y="3789264"/>
            <a:ext cx="7696200" cy="3068736"/>
          </a:xfrm>
          <a:prstGeom prst="rect">
            <a:avLst/>
          </a:prstGeom>
          <a:ln>
            <a:noFill/>
          </a:ln>
          <a:effectLst>
            <a:softEdge rad="112500"/>
          </a:effectLst>
        </p:spPr>
      </p:pic>
    </p:spTree>
    <p:extLst>
      <p:ext uri="{BB962C8B-B14F-4D97-AF65-F5344CB8AC3E}">
        <p14:creationId xmlns:p14="http://schemas.microsoft.com/office/powerpoint/2010/main" val="71206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Brown</a:t>
            </a:r>
            <a:endParaRPr lang="en-US" dirty="0"/>
          </a:p>
        </p:txBody>
      </p:sp>
      <p:sp>
        <p:nvSpPr>
          <p:cNvPr id="3" name="Content Placeholder 2"/>
          <p:cNvSpPr>
            <a:spLocks noGrp="1"/>
          </p:cNvSpPr>
          <p:nvPr>
            <p:ph idx="1"/>
          </p:nvPr>
        </p:nvSpPr>
        <p:spPr/>
        <p:txBody>
          <a:bodyPr/>
          <a:lstStyle/>
          <a:p>
            <a:pPr algn="ctr"/>
            <a:r>
              <a:rPr lang="en-US" dirty="0" smtClean="0"/>
              <a:t>Secure</a:t>
            </a:r>
          </a:p>
          <a:p>
            <a:pPr algn="ctr"/>
            <a:r>
              <a:rPr lang="en-US" dirty="0" smtClean="0"/>
              <a:t>Comfortable</a:t>
            </a:r>
          </a:p>
          <a:p>
            <a:pPr algn="ctr"/>
            <a:r>
              <a:rPr lang="en-US" dirty="0" smtClean="0"/>
              <a:t>Full</a:t>
            </a:r>
          </a:p>
          <a:p>
            <a:pPr algn="ctr"/>
            <a:r>
              <a:rPr lang="en-US" dirty="0" smtClean="0"/>
              <a:t>Sad</a:t>
            </a:r>
          </a:p>
          <a:p>
            <a:pPr algn="ctr"/>
            <a:r>
              <a:rPr lang="en-US" dirty="0" smtClean="0"/>
              <a:t>Disagreeable</a:t>
            </a:r>
          </a:p>
          <a:p>
            <a:pPr algn="ct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Things to Consider in Your Design</a:t>
            </a:r>
            <a:endParaRPr lang="en-US" dirty="0"/>
          </a:p>
        </p:txBody>
      </p:sp>
      <p:sp>
        <p:nvSpPr>
          <p:cNvPr id="3" name="Content Placeholder 2"/>
          <p:cNvSpPr>
            <a:spLocks noGrp="1"/>
          </p:cNvSpPr>
          <p:nvPr>
            <p:ph idx="1"/>
          </p:nvPr>
        </p:nvSpPr>
        <p:spPr/>
        <p:txBody>
          <a:bodyPr/>
          <a:lstStyle/>
          <a:p>
            <a:pPr>
              <a:buNone/>
            </a:pPr>
            <a:r>
              <a:rPr lang="en-US" dirty="0" smtClean="0"/>
              <a:t>What type of Fabrics will it be made of?</a:t>
            </a:r>
          </a:p>
          <a:p>
            <a:pPr lvl="1"/>
            <a:r>
              <a:rPr lang="en-US" dirty="0" smtClean="0"/>
              <a:t>Natural: Cotton, Linen, Silk, Wool</a:t>
            </a:r>
          </a:p>
          <a:p>
            <a:pPr lvl="1">
              <a:buNone/>
            </a:pPr>
            <a:endParaRPr lang="en-US" dirty="0" smtClean="0"/>
          </a:p>
          <a:p>
            <a:pPr lvl="1"/>
            <a:r>
              <a:rPr lang="en-US" dirty="0" smtClean="0"/>
              <a:t>Synthetic: Acrylic, Nylon, Polyester, Rayon</a:t>
            </a:r>
          </a:p>
          <a:p>
            <a:pPr lvl="1">
              <a:buNone/>
            </a:pPr>
            <a:endParaRPr lang="en-US" dirty="0" smtClean="0"/>
          </a:p>
          <a:p>
            <a:pPr lvl="1">
              <a:buNone/>
            </a:pPr>
            <a:r>
              <a:rPr lang="en-US" dirty="0" smtClean="0"/>
              <a:t>The Type of Fabric will determine the texture of your costume- and texture communicates meaning.</a:t>
            </a:r>
          </a:p>
          <a:p>
            <a:pPr lvl="1">
              <a:buNone/>
            </a:pPr>
            <a:r>
              <a:rPr lang="en-US" dirty="0" smtClean="0"/>
              <a:t>Consider the difference between a character wearing linen or wearing silk?</a:t>
            </a:r>
          </a:p>
          <a:p>
            <a:pPr lvl="1">
              <a:buNone/>
            </a:pP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What angles and lines will be used in your design?</a:t>
            </a:r>
          </a:p>
          <a:p>
            <a:pPr lvl="1"/>
            <a:r>
              <a:rPr lang="en-US" dirty="0" smtClean="0"/>
              <a:t>Consider the difference between stiff lines and soft curves.</a:t>
            </a:r>
          </a:p>
          <a:p>
            <a:pPr lvl="1"/>
            <a:r>
              <a:rPr lang="en-US" dirty="0" smtClean="0"/>
              <a:t>What kind of shapes can you use in your design? Geometric/Natural? </a:t>
            </a:r>
          </a:p>
          <a:p>
            <a:pPr lvl="1">
              <a:buNone/>
            </a:pPr>
            <a:r>
              <a:rPr lang="en-US" dirty="0" smtClean="0"/>
              <a:t>Will you be able to see the human form beneath the costume?</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1" algn="ctr" rtl="0">
              <a:spcBef>
                <a:spcPct val="0"/>
              </a:spcBef>
            </a:pPr>
            <a:r>
              <a:rPr lang="en-US" dirty="0" smtClean="0"/>
              <a:t/>
            </a:r>
            <a:br>
              <a:rPr lang="en-US" dirty="0" smtClean="0"/>
            </a:br>
            <a:r>
              <a:rPr lang="en-US" sz="4000" dirty="0" smtClean="0"/>
              <a:t>Color, texture and lines can say a lot for you!</a:t>
            </a:r>
            <a:endParaRPr lang="en-US" sz="4000" dirty="0"/>
          </a:p>
        </p:txBody>
      </p:sp>
      <p:sp>
        <p:nvSpPr>
          <p:cNvPr id="3" name="Content Placeholder 2"/>
          <p:cNvSpPr>
            <a:spLocks noGrp="1"/>
          </p:cNvSpPr>
          <p:nvPr>
            <p:ph idx="1"/>
          </p:nvPr>
        </p:nvSpPr>
        <p:spPr/>
        <p:txBody>
          <a:bodyPr>
            <a:normAutofit fontScale="92500" lnSpcReduction="10000"/>
          </a:bodyPr>
          <a:lstStyle/>
          <a:p>
            <a:r>
              <a:rPr lang="en-US" dirty="0" smtClean="0"/>
              <a:t>Consider these different combinations:</a:t>
            </a:r>
          </a:p>
          <a:p>
            <a:pPr lvl="1"/>
            <a:r>
              <a:rPr lang="en-US" dirty="0" smtClean="0"/>
              <a:t>Brown, rough cotton in soft lines.</a:t>
            </a:r>
          </a:p>
          <a:p>
            <a:pPr lvl="1"/>
            <a:r>
              <a:rPr lang="en-US" dirty="0" smtClean="0"/>
              <a:t>Orange, slick polyester, with sharp angles.</a:t>
            </a:r>
          </a:p>
          <a:p>
            <a:pPr lvl="1"/>
            <a:r>
              <a:rPr lang="en-US" dirty="0" smtClean="0"/>
              <a:t>Blue sheer fabric with a floating silhouette.</a:t>
            </a:r>
          </a:p>
          <a:p>
            <a:pPr lvl="1"/>
            <a:r>
              <a:rPr lang="en-US" dirty="0" smtClean="0"/>
              <a:t>White wool with an unnatural shape.</a:t>
            </a:r>
          </a:p>
          <a:p>
            <a:pPr lvl="1"/>
            <a:endParaRPr lang="en-US" dirty="0" smtClean="0"/>
          </a:p>
          <a:p>
            <a:pPr lvl="1"/>
            <a:r>
              <a:rPr lang="en-US" dirty="0" smtClean="0"/>
              <a:t>Any others you can think of…</a:t>
            </a:r>
          </a:p>
          <a:p>
            <a:pPr lvl="1"/>
            <a:endParaRPr lang="en-US" dirty="0" smtClean="0"/>
          </a:p>
          <a:p>
            <a:pPr lvl="1">
              <a:buNone/>
            </a:pPr>
            <a:r>
              <a:rPr lang="en-US" dirty="0" smtClean="0"/>
              <a:t>When creating a costume be aware of what the choices you make are communicating to others.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fruit do you see?</a:t>
            </a:r>
            <a:endParaRPr lang="en-US" dirty="0"/>
          </a:p>
        </p:txBody>
      </p:sp>
      <p:pic>
        <p:nvPicPr>
          <p:cNvPr id="5" name="Picture 4"/>
          <p:cNvPicPr>
            <a:picLocks noChangeAspect="1"/>
          </p:cNvPicPr>
          <p:nvPr/>
        </p:nvPicPr>
        <p:blipFill>
          <a:blip r:embed="rId2"/>
          <a:stretch>
            <a:fillRect/>
          </a:stretch>
        </p:blipFill>
        <p:spPr>
          <a:xfrm>
            <a:off x="456843" y="1167188"/>
            <a:ext cx="8230313" cy="4523624"/>
          </a:xfrm>
          <a:prstGeom prst="rect">
            <a:avLst/>
          </a:prstGeom>
        </p:spPr>
      </p:pic>
      <p:pic>
        <p:nvPicPr>
          <p:cNvPr id="9" name="Picture 8"/>
          <p:cNvPicPr>
            <a:picLocks noChangeAspect="1"/>
          </p:cNvPicPr>
          <p:nvPr/>
        </p:nvPicPr>
        <p:blipFill>
          <a:blip r:embed="rId3"/>
          <a:stretch>
            <a:fillRect/>
          </a:stretch>
        </p:blipFill>
        <p:spPr>
          <a:xfrm>
            <a:off x="4953000" y="1818869"/>
            <a:ext cx="4191000" cy="5005012"/>
          </a:xfrm>
          <a:prstGeom prst="rect">
            <a:avLst/>
          </a:prstGeom>
        </p:spPr>
      </p:pic>
      <p:pic>
        <p:nvPicPr>
          <p:cNvPr id="10" name="Picture 9"/>
          <p:cNvPicPr>
            <a:picLocks noChangeAspect="1"/>
          </p:cNvPicPr>
          <p:nvPr/>
        </p:nvPicPr>
        <p:blipFill>
          <a:blip r:embed="rId4">
            <a:grayscl/>
          </a:blip>
          <a:stretch>
            <a:fillRect/>
          </a:stretch>
        </p:blipFill>
        <p:spPr>
          <a:xfrm flipH="1">
            <a:off x="152400" y="1146716"/>
            <a:ext cx="4724401" cy="6312307"/>
          </a:xfrm>
          <a:prstGeom prst="rect">
            <a:avLst/>
          </a:prstGeom>
        </p:spPr>
      </p:pic>
      <p:pic>
        <p:nvPicPr>
          <p:cNvPr id="13" name="Picture 12"/>
          <p:cNvPicPr>
            <a:picLocks noChangeAspect="1"/>
          </p:cNvPicPr>
          <p:nvPr/>
        </p:nvPicPr>
        <p:blipFill>
          <a:blip r:embed="rId5"/>
          <a:stretch>
            <a:fillRect/>
          </a:stretch>
        </p:blipFill>
        <p:spPr>
          <a:xfrm flipH="1">
            <a:off x="-1" y="1295400"/>
            <a:ext cx="4876801" cy="5812358"/>
          </a:xfrm>
          <a:prstGeom prst="rect">
            <a:avLst/>
          </a:prstGeom>
        </p:spPr>
      </p:pic>
      <p:pic>
        <p:nvPicPr>
          <p:cNvPr id="14" name="Picture 13"/>
          <p:cNvPicPr>
            <a:picLocks noChangeAspect="1"/>
          </p:cNvPicPr>
          <p:nvPr/>
        </p:nvPicPr>
        <p:blipFill>
          <a:blip r:embed="rId6"/>
          <a:stretch>
            <a:fillRect/>
          </a:stretch>
        </p:blipFill>
        <p:spPr>
          <a:xfrm>
            <a:off x="4853354" y="2132856"/>
            <a:ext cx="4260166" cy="4739212"/>
          </a:xfrm>
          <a:prstGeom prst="rect">
            <a:avLst/>
          </a:prstGeom>
        </p:spPr>
      </p:pic>
      <p:sp>
        <p:nvSpPr>
          <p:cNvPr id="11" name="TextBox 10"/>
          <p:cNvSpPr txBox="1"/>
          <p:nvPr/>
        </p:nvSpPr>
        <p:spPr>
          <a:xfrm>
            <a:off x="3352800" y="1399397"/>
            <a:ext cx="4572000" cy="584775"/>
          </a:xfrm>
          <a:prstGeom prst="rect">
            <a:avLst/>
          </a:prstGeom>
          <a:noFill/>
        </p:spPr>
        <p:txBody>
          <a:bodyPr wrap="square" rtlCol="0">
            <a:spAutoFit/>
          </a:bodyPr>
          <a:lstStyle/>
          <a:p>
            <a:r>
              <a:rPr lang="en-US" sz="3200" dirty="0" smtClean="0"/>
              <a:t>Let’s add color!</a:t>
            </a:r>
            <a:endParaRPr lang="en-US" sz="3200" dirty="0"/>
          </a:p>
        </p:txBody>
      </p:sp>
    </p:spTree>
    <p:extLst>
      <p:ext uri="{BB962C8B-B14F-4D97-AF65-F5344CB8AC3E}">
        <p14:creationId xmlns:p14="http://schemas.microsoft.com/office/powerpoint/2010/main" val="19220831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par>
                                <p:cTn id="21" presetID="6"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1845"/>
            <a:ext cx="8229600" cy="1143000"/>
          </a:xfrm>
        </p:spPr>
        <p:txBody>
          <a:bodyPr>
            <a:noAutofit/>
          </a:bodyPr>
          <a:lstStyle/>
          <a:p>
            <a:r>
              <a:rPr lang="en-US" sz="8800" dirty="0" smtClean="0">
                <a:solidFill>
                  <a:srgbClr val="FF0000"/>
                </a:solidFill>
              </a:rPr>
              <a:t>W</a:t>
            </a:r>
            <a:r>
              <a:rPr lang="en-US" sz="8800" dirty="0" smtClean="0">
                <a:solidFill>
                  <a:srgbClr val="FFC000"/>
                </a:solidFill>
              </a:rPr>
              <a:t>h</a:t>
            </a:r>
            <a:r>
              <a:rPr lang="en-US" sz="8800" dirty="0" smtClean="0">
                <a:solidFill>
                  <a:srgbClr val="FFFF00"/>
                </a:solidFill>
              </a:rPr>
              <a:t>y</a:t>
            </a:r>
            <a:r>
              <a:rPr lang="en-US" sz="8800" dirty="0" smtClean="0">
                <a:solidFill>
                  <a:srgbClr val="FF0000"/>
                </a:solidFill>
              </a:rPr>
              <a:t> </a:t>
            </a:r>
            <a:r>
              <a:rPr lang="en-US" sz="8800" dirty="0" smtClean="0">
                <a:solidFill>
                  <a:srgbClr val="92D050"/>
                </a:solidFill>
              </a:rPr>
              <a:t>C</a:t>
            </a:r>
            <a:r>
              <a:rPr lang="en-US" sz="8800" dirty="0" smtClean="0">
                <a:solidFill>
                  <a:srgbClr val="00B0F0"/>
                </a:solidFill>
              </a:rPr>
              <a:t>o</a:t>
            </a:r>
            <a:r>
              <a:rPr lang="en-US" sz="8800" dirty="0" smtClean="0">
                <a:solidFill>
                  <a:srgbClr val="7030A0"/>
                </a:solidFill>
              </a:rPr>
              <a:t>l</a:t>
            </a:r>
            <a:r>
              <a:rPr lang="en-US" sz="8800" dirty="0" smtClean="0">
                <a:solidFill>
                  <a:srgbClr val="FF33CC"/>
                </a:solidFill>
              </a:rPr>
              <a:t>o</a:t>
            </a:r>
            <a:r>
              <a:rPr lang="en-US" sz="8800" dirty="0" smtClean="0">
                <a:solidFill>
                  <a:srgbClr val="FF0000"/>
                </a:solidFill>
              </a:rPr>
              <a:t>r</a:t>
            </a:r>
            <a:r>
              <a:rPr lang="en-US" sz="8800" dirty="0" smtClean="0">
                <a:solidFill>
                  <a:srgbClr val="FFC000"/>
                </a:solidFill>
              </a:rPr>
              <a:t>?</a:t>
            </a:r>
            <a:endParaRPr lang="en-US" sz="8800" dirty="0">
              <a:solidFill>
                <a:srgbClr val="FFC000"/>
              </a:solidFill>
            </a:endParaRPr>
          </a:p>
        </p:txBody>
      </p:sp>
      <p:sp>
        <p:nvSpPr>
          <p:cNvPr id="3" name="Content Placeholder 2"/>
          <p:cNvSpPr>
            <a:spLocks noGrp="1"/>
          </p:cNvSpPr>
          <p:nvPr>
            <p:ph idx="1"/>
          </p:nvPr>
        </p:nvSpPr>
        <p:spPr>
          <a:xfrm>
            <a:off x="467436" y="1195317"/>
            <a:ext cx="8229600" cy="4525963"/>
          </a:xfrm>
        </p:spPr>
        <p:txBody>
          <a:bodyPr/>
          <a:lstStyle/>
          <a:p>
            <a:r>
              <a:rPr lang="en-US" b="1" dirty="0" smtClean="0">
                <a:latin typeface="AR JULIAN" panose="02000000000000000000" pitchFamily="2" charset="0"/>
              </a:rPr>
              <a:t>Color helps us to perceive, distinguish and recognize everything the world around us.</a:t>
            </a:r>
            <a:endParaRPr lang="en-US" b="1" dirty="0">
              <a:latin typeface="AR JULIAN" panose="02000000000000000000" pitchFamily="2" charset="0"/>
            </a:endParaRPr>
          </a:p>
        </p:txBody>
      </p:sp>
      <p:pic>
        <p:nvPicPr>
          <p:cNvPr id="24578" name="Picture 2" descr="http://kaheel7.com/userimages/011101016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88943"/>
            <a:ext cx="4210050" cy="3733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 name="Picture 5"/>
          <p:cNvPicPr>
            <a:picLocks noChangeAspect="1"/>
          </p:cNvPicPr>
          <p:nvPr/>
        </p:nvPicPr>
        <p:blipFill>
          <a:blip r:embed="rId3"/>
          <a:stretch>
            <a:fillRect/>
          </a:stretch>
        </p:blipFill>
        <p:spPr>
          <a:xfrm>
            <a:off x="4723263" y="3088943"/>
            <a:ext cx="4212609" cy="37144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a:stretch>
            <a:fillRect/>
          </a:stretch>
        </p:blipFill>
        <p:spPr>
          <a:xfrm>
            <a:off x="4740533" y="3088943"/>
            <a:ext cx="4249280" cy="7443861"/>
          </a:xfrm>
          <a:prstGeom prst="rect">
            <a:avLst/>
          </a:prstGeom>
        </p:spPr>
      </p:pic>
      <p:pic>
        <p:nvPicPr>
          <p:cNvPr id="8" name="Picture 7"/>
          <p:cNvPicPr>
            <a:picLocks noChangeAspect="1"/>
          </p:cNvPicPr>
          <p:nvPr/>
        </p:nvPicPr>
        <p:blipFill>
          <a:blip r:embed="rId5"/>
          <a:stretch>
            <a:fillRect/>
          </a:stretch>
        </p:blipFill>
        <p:spPr>
          <a:xfrm>
            <a:off x="220394" y="3117780"/>
            <a:ext cx="4243184" cy="7480440"/>
          </a:xfrm>
          <a:prstGeom prst="rect">
            <a:avLst/>
          </a:prstGeom>
        </p:spPr>
      </p:pic>
    </p:spTree>
    <p:extLst>
      <p:ext uri="{BB962C8B-B14F-4D97-AF65-F5344CB8AC3E}">
        <p14:creationId xmlns:p14="http://schemas.microsoft.com/office/powerpoint/2010/main" val="1452003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wipe(down)">
                                      <p:cBhvr>
                                        <p:cTn id="7" dur="500"/>
                                        <p:tgtEl>
                                          <p:spTgt spid="2457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768833" y="1460310"/>
            <a:ext cx="3152775" cy="4775994"/>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57200" y="304800"/>
            <a:ext cx="8229600" cy="1143000"/>
          </a:xfrm>
        </p:spPr>
        <p:txBody>
          <a:bodyPr>
            <a:normAutofit/>
          </a:bodyPr>
          <a:lstStyle/>
          <a:p>
            <a:r>
              <a:rPr lang="en-US" sz="6000" dirty="0" smtClean="0">
                <a:latin typeface="Aharoni" panose="02010803020104030203" pitchFamily="2" charset="-79"/>
                <a:cs typeface="Aharoni" panose="02010803020104030203" pitchFamily="2" charset="-79"/>
              </a:rPr>
              <a:t>What is Color?</a:t>
            </a:r>
            <a:endParaRPr lang="en-US" sz="6000"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98567" y="1447800"/>
            <a:ext cx="5867400" cy="5029200"/>
          </a:xfrm>
        </p:spPr>
        <p:txBody>
          <a:bodyPr>
            <a:normAutofit fontScale="85000" lnSpcReduction="20000"/>
          </a:bodyPr>
          <a:lstStyle/>
          <a:p>
            <a:r>
              <a:rPr lang="en-US" sz="4000" b="1" dirty="0">
                <a:solidFill>
                  <a:srgbClr val="0070C0"/>
                </a:solidFill>
              </a:rPr>
              <a:t>Color</a:t>
            </a:r>
            <a:r>
              <a:rPr lang="en-US" sz="4000" dirty="0">
                <a:solidFill>
                  <a:srgbClr val="0070C0"/>
                </a:solidFill>
              </a:rPr>
              <a:t> is the aspect of things that is caused by differing qualities of light being reflected or emitted by them</a:t>
            </a:r>
            <a:r>
              <a:rPr lang="en-US" sz="4000" dirty="0" smtClean="0">
                <a:solidFill>
                  <a:srgbClr val="0070C0"/>
                </a:solidFill>
              </a:rPr>
              <a:t>.</a:t>
            </a:r>
          </a:p>
          <a:p>
            <a:endParaRPr lang="en-US" sz="4000" dirty="0" smtClean="0">
              <a:solidFill>
                <a:srgbClr val="0070C0"/>
              </a:solidFill>
            </a:endParaRPr>
          </a:p>
          <a:p>
            <a:pPr lvl="1"/>
            <a:r>
              <a:rPr lang="en-US" sz="3300" dirty="0">
                <a:latin typeface="Aharoni" panose="02010803020104030203" pitchFamily="2" charset="-79"/>
                <a:cs typeface="Aharoni" panose="02010803020104030203" pitchFamily="2" charset="-79"/>
              </a:rPr>
              <a:t>To see </a:t>
            </a:r>
            <a:r>
              <a:rPr lang="en-US" sz="3300" b="1" dirty="0">
                <a:latin typeface="Aharoni" panose="02010803020104030203" pitchFamily="2" charset="-79"/>
                <a:cs typeface="Aharoni" panose="02010803020104030203" pitchFamily="2" charset="-79"/>
              </a:rPr>
              <a:t>color</a:t>
            </a:r>
            <a:r>
              <a:rPr lang="en-US" sz="3300" dirty="0">
                <a:latin typeface="Aharoni" panose="02010803020104030203" pitchFamily="2" charset="-79"/>
                <a:cs typeface="Aharoni" panose="02010803020104030203" pitchFamily="2" charset="-79"/>
              </a:rPr>
              <a:t>, you have to have light</a:t>
            </a:r>
            <a:r>
              <a:rPr lang="en-US" sz="3300" dirty="0" smtClean="0">
                <a:latin typeface="Aharoni" panose="02010803020104030203" pitchFamily="2" charset="-79"/>
                <a:cs typeface="Aharoni" panose="02010803020104030203" pitchFamily="2" charset="-79"/>
              </a:rPr>
              <a:t>.</a:t>
            </a:r>
          </a:p>
          <a:p>
            <a:pPr lvl="1"/>
            <a:endParaRPr lang="en-US" sz="3300" dirty="0" smtClean="0">
              <a:latin typeface="Aharoni" panose="02010803020104030203" pitchFamily="2" charset="-79"/>
              <a:cs typeface="Aharoni" panose="02010803020104030203" pitchFamily="2" charset="-79"/>
            </a:endParaRPr>
          </a:p>
          <a:p>
            <a:pPr lvl="1"/>
            <a:r>
              <a:rPr lang="en-US" sz="3300" dirty="0" smtClean="0">
                <a:solidFill>
                  <a:srgbClr val="FF0000"/>
                </a:solidFill>
                <a:latin typeface="Aharoni" panose="02010803020104030203" pitchFamily="2" charset="-79"/>
                <a:cs typeface="Aharoni" panose="02010803020104030203" pitchFamily="2" charset="-79"/>
              </a:rPr>
              <a:t>DID YOU KNOW?</a:t>
            </a:r>
          </a:p>
          <a:p>
            <a:pPr lvl="2"/>
            <a:r>
              <a:rPr lang="en-US" sz="3300" dirty="0" smtClean="0">
                <a:solidFill>
                  <a:srgbClr val="FF0000"/>
                </a:solidFill>
                <a:latin typeface="Aharoni" panose="02010803020104030203" pitchFamily="2" charset="-79"/>
                <a:cs typeface="Aharoni" panose="02010803020104030203" pitchFamily="2" charset="-79"/>
              </a:rPr>
              <a:t>Black is not a color! It is the absence of light.</a:t>
            </a:r>
          </a:p>
          <a:p>
            <a:pPr marL="914400" lvl="2" indent="0">
              <a:buNone/>
            </a:pPr>
            <a:endParaRPr lang="en-US" dirty="0"/>
          </a:p>
        </p:txBody>
      </p:sp>
      <p:sp>
        <p:nvSpPr>
          <p:cNvPr id="4" name="AutoShape 2" descr="Image result for col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947172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wipe(down)">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676400" y="304800"/>
            <a:ext cx="5972175" cy="800100"/>
          </a:xfrm>
          <a:prstGeom prst="rect">
            <a:avLst/>
          </a:prstGeom>
        </p:spPr>
      </p:pic>
      <p:pic>
        <p:nvPicPr>
          <p:cNvPr id="22532" name="Picture 4" descr="https://s-media-cache-ak0.pinimg.com/236x/72/03/71/720371242bcb714fce723682106709b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2247900" cy="54403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079987" y="1462416"/>
            <a:ext cx="5302013" cy="830997"/>
          </a:xfrm>
          <a:prstGeom prst="rect">
            <a:avLst/>
          </a:prstGeom>
        </p:spPr>
        <p:txBody>
          <a:bodyPr wrap="square">
            <a:spAutoFit/>
          </a:bodyPr>
          <a:lstStyle/>
          <a:p>
            <a:r>
              <a:rPr lang="en-US" sz="2400" dirty="0" smtClean="0">
                <a:solidFill>
                  <a:srgbClr val="545454"/>
                </a:solidFill>
                <a:latin typeface="arial" panose="020B0604020202020204" pitchFamily="34" charset="0"/>
              </a:rPr>
              <a:t>This is sequence </a:t>
            </a:r>
            <a:r>
              <a:rPr lang="en-US" sz="2400" dirty="0">
                <a:solidFill>
                  <a:srgbClr val="545454"/>
                </a:solidFill>
                <a:latin typeface="arial" panose="020B0604020202020204" pitchFamily="34" charset="0"/>
              </a:rPr>
              <a:t>of hues commonly described as making up a </a:t>
            </a:r>
            <a:r>
              <a:rPr lang="en-US" sz="2400" b="1" dirty="0">
                <a:solidFill>
                  <a:srgbClr val="6A6A6A"/>
                </a:solidFill>
                <a:latin typeface="arial" panose="020B0604020202020204" pitchFamily="34" charset="0"/>
              </a:rPr>
              <a:t>rainbow</a:t>
            </a:r>
            <a:endParaRPr lang="en-US" sz="2400" dirty="0"/>
          </a:p>
        </p:txBody>
      </p:sp>
      <p:sp>
        <p:nvSpPr>
          <p:cNvPr id="9" name="Rectangle 8"/>
          <p:cNvSpPr/>
          <p:nvPr/>
        </p:nvSpPr>
        <p:spPr>
          <a:xfrm>
            <a:off x="3081124" y="2584966"/>
            <a:ext cx="4572000" cy="923330"/>
          </a:xfrm>
          <a:prstGeom prst="rect">
            <a:avLst/>
          </a:prstGeom>
        </p:spPr>
        <p:txBody>
          <a:bodyPr>
            <a:spAutoFit/>
          </a:bodyPr>
          <a:lstStyle/>
          <a:p>
            <a:r>
              <a:rPr lang="en-US" dirty="0">
                <a:solidFill>
                  <a:srgbClr val="252525"/>
                </a:solidFill>
                <a:latin typeface="Arial" panose="020B0604020202020204" pitchFamily="34" charset="0"/>
              </a:rPr>
              <a:t>A rainbow spans a continuous spectrum of colors; the distinct bands are an artifact of human </a:t>
            </a:r>
            <a:r>
              <a:rPr lang="en-US" dirty="0">
                <a:solidFill>
                  <a:srgbClr val="0B0080"/>
                </a:solidFill>
                <a:latin typeface="Arial" panose="020B0604020202020204" pitchFamily="34" charset="0"/>
                <a:hlinkClick r:id="rId4" tooltip="Color vision"/>
              </a:rPr>
              <a:t>color vision</a:t>
            </a:r>
            <a:endParaRPr lang="en-US" dirty="0"/>
          </a:p>
        </p:txBody>
      </p:sp>
      <p:pic>
        <p:nvPicPr>
          <p:cNvPr id="10" name="Picture 9"/>
          <p:cNvPicPr>
            <a:picLocks noChangeAspect="1"/>
          </p:cNvPicPr>
          <p:nvPr/>
        </p:nvPicPr>
        <p:blipFill rotWithShape="1">
          <a:blip r:embed="rId5"/>
          <a:srcRect b="30663"/>
          <a:stretch/>
        </p:blipFill>
        <p:spPr>
          <a:xfrm>
            <a:off x="3010611" y="3502609"/>
            <a:ext cx="5337270" cy="27826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536310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wipe(down)">
                                      <p:cBhvr>
                                        <p:cTn id="7" dur="500"/>
                                        <p:tgtEl>
                                          <p:spTgt spid="225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circle(in)">
                                      <p:cBhvr>
                                        <p:cTn id="17" dur="20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fontScale="90000"/>
          </a:bodyPr>
          <a:lstStyle/>
          <a:p>
            <a:r>
              <a:rPr lang="en-US" altLang="en-US" sz="8000">
                <a:effectLst>
                  <a:outerShdw blurRad="38100" dist="38100" dir="2700000" algn="tl">
                    <a:srgbClr val="C0C0C0"/>
                  </a:outerShdw>
                </a:effectLst>
              </a:rPr>
              <a:t>The Color Wheel</a:t>
            </a:r>
            <a:endParaRPr lang="en-US" altLang="en-US"/>
          </a:p>
        </p:txBody>
      </p:sp>
      <p:sp>
        <p:nvSpPr>
          <p:cNvPr id="4100" name="Rectangle 4"/>
          <p:cNvSpPr>
            <a:spLocks noGrp="1" noChangeArrowheads="1"/>
          </p:cNvSpPr>
          <p:nvPr>
            <p:ph type="body" sz="half" idx="2"/>
          </p:nvPr>
        </p:nvSpPr>
        <p:spPr>
          <a:xfrm>
            <a:off x="5588000" y="1739900"/>
            <a:ext cx="3149600" cy="4356100"/>
          </a:xfrm>
        </p:spPr>
        <p:txBody>
          <a:bodyPr/>
          <a:lstStyle/>
          <a:p>
            <a:endParaRPr lang="en-US" altLang="en-US" sz="900" dirty="0">
              <a:solidFill>
                <a:srgbClr val="000000"/>
              </a:solidFill>
              <a:cs typeface="Times New Roman" panose="02020603050405020304" pitchFamily="18" charset="0"/>
            </a:endParaRPr>
          </a:p>
          <a:p>
            <a:r>
              <a:rPr lang="en-US" altLang="en-US" sz="2000" dirty="0">
                <a:solidFill>
                  <a:srgbClr val="000000"/>
                </a:solidFill>
                <a:cs typeface="Times New Roman" panose="02020603050405020304" pitchFamily="18" charset="0"/>
              </a:rPr>
              <a:t>The color wheel shows relationships </a:t>
            </a:r>
            <a:r>
              <a:rPr lang="en-US" altLang="en-US" sz="2000" dirty="0" smtClean="0">
                <a:solidFill>
                  <a:srgbClr val="000000"/>
                </a:solidFill>
                <a:cs typeface="Times New Roman" panose="02020603050405020304" pitchFamily="18" charset="0"/>
              </a:rPr>
              <a:t>between the </a:t>
            </a:r>
            <a:r>
              <a:rPr lang="en-US" altLang="en-US" sz="2000" dirty="0">
                <a:solidFill>
                  <a:srgbClr val="000000"/>
                </a:solidFill>
                <a:cs typeface="Times New Roman" panose="02020603050405020304" pitchFamily="18" charset="0"/>
              </a:rPr>
              <a:t>colors.</a:t>
            </a:r>
            <a:r>
              <a:rPr lang="en-US" altLang="en-US" dirty="0">
                <a:solidFill>
                  <a:srgbClr val="000000"/>
                </a:solidFill>
                <a:cs typeface="Times New Roman" panose="02020603050405020304" pitchFamily="18" charset="0"/>
              </a:rPr>
              <a:t> </a:t>
            </a:r>
          </a:p>
          <a:p>
            <a:endParaRPr lang="en-US" altLang="en-US" sz="2000" dirty="0">
              <a:solidFill>
                <a:srgbClr val="000000"/>
              </a:solidFill>
              <a:cs typeface="Arial" panose="020B0604020202020204" pitchFamily="34" charset="0"/>
            </a:endParaRPr>
          </a:p>
          <a:p>
            <a:r>
              <a:rPr lang="en-US" altLang="en-US" sz="2000" dirty="0">
                <a:solidFill>
                  <a:srgbClr val="000000"/>
                </a:solidFill>
                <a:cs typeface="Arial" panose="020B0604020202020204" pitchFamily="34" charset="0"/>
              </a:rPr>
              <a:t>Artists often use the color wheel to help understand how colors relate to one another</a:t>
            </a:r>
            <a:r>
              <a:rPr lang="en-US" altLang="en-US" dirty="0">
                <a:solidFill>
                  <a:srgbClr val="000000"/>
                </a:solidFill>
                <a:latin typeface="Arial" panose="020B0604020202020204" pitchFamily="34" charset="0"/>
                <a:cs typeface="Arial" panose="020B0604020202020204" pitchFamily="34" charset="0"/>
              </a:rPr>
              <a:t>.</a:t>
            </a:r>
            <a:r>
              <a:rPr lang="en-US" altLang="en-US" dirty="0">
                <a:solidFill>
                  <a:srgbClr val="000000"/>
                </a:solidFill>
                <a:cs typeface="Times New Roman" panose="02020603050405020304" pitchFamily="18" charset="0"/>
              </a:rPr>
              <a:t> </a:t>
            </a:r>
          </a:p>
        </p:txBody>
      </p:sp>
      <p:sp>
        <p:nvSpPr>
          <p:cNvPr id="4106" name="Rectangle 10"/>
          <p:cNvSpPr>
            <a:spLocks noChangeArrowheads="1"/>
          </p:cNvSpPr>
          <p:nvPr/>
        </p:nvSpPr>
        <p:spPr bwMode="auto">
          <a:xfrm>
            <a:off x="4133850" y="29956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4109" name="Group 13"/>
          <p:cNvGrpSpPr>
            <a:grpSpLocks/>
          </p:cNvGrpSpPr>
          <p:nvPr/>
        </p:nvGrpSpPr>
        <p:grpSpPr bwMode="auto">
          <a:xfrm>
            <a:off x="1574800" y="1854200"/>
            <a:ext cx="3848100" cy="3784600"/>
            <a:chOff x="992" y="1168"/>
            <a:chExt cx="2424" cy="2384"/>
          </a:xfrm>
        </p:grpSpPr>
        <p:sp>
          <p:nvSpPr>
            <p:cNvPr id="4103" name="Rectangle 7"/>
            <p:cNvSpPr>
              <a:spLocks noChangeArrowheads="1"/>
            </p:cNvSpPr>
            <p:nvPr/>
          </p:nvSpPr>
          <p:spPr bwMode="auto">
            <a:xfrm>
              <a:off x="992" y="1168"/>
              <a:ext cx="2424" cy="2384"/>
            </a:xfrm>
            <a:prstGeom prst="rect">
              <a:avLst/>
            </a:prstGeom>
            <a:noFill/>
            <a:ln w="1016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105" name="Picture 9" descr="http://www.appstate.edu/~dl58867/colorwheel_big.jpg"/>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030" y="1199"/>
              <a:ext cx="2333" cy="2307"/>
            </a:xfrm>
            <a:prstGeom prst="rect">
              <a:avLst/>
            </a:prstGeom>
            <a:noFill/>
            <a:extLst>
              <a:ext uri="{909E8E84-426E-40DD-AFC4-6F175D3DCCD1}">
                <a14:hiddenFill xmlns:a14="http://schemas.microsoft.com/office/drawing/2010/main">
                  <a:solidFill>
                    <a:srgbClr val="FFFFFF"/>
                  </a:solidFill>
                </a14:hiddenFill>
              </a:ext>
            </a:extLst>
          </p:spPr>
        </p:pic>
      </p:grpSp>
      <p:sp>
        <p:nvSpPr>
          <p:cNvPr id="4110" name="AutoShape 14">
            <a:hlinkClick r:id="" action="ppaction://hlinkshowjump?jump=nextslide" highlightClick="1"/>
          </p:cNvPr>
          <p:cNvSpPr>
            <a:spLocks noChangeArrowheads="1"/>
          </p:cNvSpPr>
          <p:nvPr/>
        </p:nvSpPr>
        <p:spPr bwMode="auto">
          <a:xfrm>
            <a:off x="8445500" y="6170613"/>
            <a:ext cx="509588" cy="449262"/>
          </a:xfrm>
          <a:prstGeom prst="actionButtonForwardNex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solidFill>
                <a:schemeClr val="accent2"/>
              </a:solidFill>
            </a:endParaRPr>
          </a:p>
        </p:txBody>
      </p:sp>
      <p:sp>
        <p:nvSpPr>
          <p:cNvPr id="4111" name="Text Box 15"/>
          <p:cNvSpPr txBox="1">
            <a:spLocks noChangeArrowheads="1"/>
          </p:cNvSpPr>
          <p:nvPr/>
        </p:nvSpPr>
        <p:spPr bwMode="auto">
          <a:xfrm>
            <a:off x="7462838" y="6196013"/>
            <a:ext cx="1217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a:solidFill>
                  <a:srgbClr val="000066"/>
                </a:solidFill>
              </a:rPr>
              <a:t>NEXT</a:t>
            </a:r>
          </a:p>
        </p:txBody>
      </p:sp>
    </p:spTree>
    <p:extLst>
      <p:ext uri="{BB962C8B-B14F-4D97-AF65-F5344CB8AC3E}">
        <p14:creationId xmlns:p14="http://schemas.microsoft.com/office/powerpoint/2010/main" val="36494360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xEl>
                                              <p:pRg st="1" end="1"/>
                                            </p:txEl>
                                          </p:spTgt>
                                        </p:tgtEl>
                                        <p:attrNameLst>
                                          <p:attrName>style.visibility</p:attrName>
                                        </p:attrNameLst>
                                      </p:cBhvr>
                                      <p:to>
                                        <p:strVal val="visible"/>
                                      </p:to>
                                    </p:set>
                                    <p:animEffect transition="in" filter="fade">
                                      <p:cBhvr>
                                        <p:cTn id="7" dur="1000"/>
                                        <p:tgtEl>
                                          <p:spTgt spid="4100">
                                            <p:txEl>
                                              <p:pRg st="1" end="1"/>
                                            </p:txEl>
                                          </p:spTgt>
                                        </p:tgtEl>
                                      </p:cBhvr>
                                    </p:animEffect>
                                    <p:anim calcmode="lin" valueType="num">
                                      <p:cBhvr>
                                        <p:cTn id="8"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100">
                                            <p:txEl>
                                              <p:pRg st="3" end="3"/>
                                            </p:txEl>
                                          </p:spTgt>
                                        </p:tgtEl>
                                        <p:attrNameLst>
                                          <p:attrName>style.visibility</p:attrName>
                                        </p:attrNameLst>
                                      </p:cBhvr>
                                      <p:to>
                                        <p:strVal val="visible"/>
                                      </p:to>
                                    </p:set>
                                    <p:animEffect transition="in" filter="wipe(down)">
                                      <p:cBhvr>
                                        <p:cTn id="14" dur="500"/>
                                        <p:tgtEl>
                                          <p:spTgt spid="410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4749</TotalTime>
  <Words>2145</Words>
  <Application>Microsoft Office PowerPoint</Application>
  <PresentationFormat>On-screen Show (4:3)</PresentationFormat>
  <Paragraphs>283</Paragraphs>
  <Slides>46</Slides>
  <Notes>2</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46</vt:i4>
      </vt:variant>
    </vt:vector>
  </HeadingPairs>
  <TitlesOfParts>
    <vt:vector size="64" baseType="lpstr">
      <vt:lpstr>ＭＳ Ｐゴシック</vt:lpstr>
      <vt:lpstr>Agency FB</vt:lpstr>
      <vt:lpstr>Aharoni</vt:lpstr>
      <vt:lpstr>Algerian</vt:lpstr>
      <vt:lpstr>AR BLANCA</vt:lpstr>
      <vt:lpstr>AR CARTER</vt:lpstr>
      <vt:lpstr>AR DARLING</vt:lpstr>
      <vt:lpstr>AR JULIAN</vt:lpstr>
      <vt:lpstr>Arial</vt:lpstr>
      <vt:lpstr>Arial</vt:lpstr>
      <vt:lpstr>Berlin Sans FB</vt:lpstr>
      <vt:lpstr>Berlin Sans FB Demi</vt:lpstr>
      <vt:lpstr>Calibri</vt:lpstr>
      <vt:lpstr>Engravers MT</vt:lpstr>
      <vt:lpstr>Goudy Stout</vt:lpstr>
      <vt:lpstr>Magneto</vt:lpstr>
      <vt:lpstr>Times New Roman</vt:lpstr>
      <vt:lpstr>Office Theme</vt:lpstr>
      <vt:lpstr>What Color are you?!</vt:lpstr>
      <vt:lpstr>How do you feel when you look at colors?</vt:lpstr>
      <vt:lpstr>Imagine a beautiful sunset. How does it make you feel?</vt:lpstr>
      <vt:lpstr>Now let’s take the color away!</vt:lpstr>
      <vt:lpstr>What type of fruit do you see?</vt:lpstr>
      <vt:lpstr>Why Color?</vt:lpstr>
      <vt:lpstr>What is Color?</vt:lpstr>
      <vt:lpstr>PowerPoint Presentation</vt:lpstr>
      <vt:lpstr>The Color Wheel</vt:lpstr>
      <vt:lpstr>Elements of Composition</vt:lpstr>
      <vt:lpstr>Primary Colors</vt:lpstr>
      <vt:lpstr>Secondary Colors</vt:lpstr>
      <vt:lpstr>Hots and Colds</vt:lpstr>
      <vt:lpstr>Warm Colors</vt:lpstr>
      <vt:lpstr>Warm Colors</vt:lpstr>
      <vt:lpstr>Cool Colors</vt:lpstr>
      <vt:lpstr>       Cool Colors</vt:lpstr>
      <vt:lpstr>Color </vt:lpstr>
      <vt:lpstr>Hue</vt:lpstr>
      <vt:lpstr>Intensity</vt:lpstr>
      <vt:lpstr>Value </vt:lpstr>
      <vt:lpstr>PowerPoint Presentation</vt:lpstr>
      <vt:lpstr>Meaning of Color</vt:lpstr>
      <vt:lpstr>What does color communicate?</vt:lpstr>
      <vt:lpstr>RED</vt:lpstr>
      <vt:lpstr>The Meaning of Color-Red</vt:lpstr>
      <vt:lpstr>Orange</vt:lpstr>
      <vt:lpstr>    The Meaning of Color-Orange</vt:lpstr>
      <vt:lpstr>Yellow</vt:lpstr>
      <vt:lpstr>  The Meaning of Color-Yellow</vt:lpstr>
      <vt:lpstr>Green</vt:lpstr>
      <vt:lpstr>  The Meaning of Color-Green</vt:lpstr>
      <vt:lpstr>Blue</vt:lpstr>
      <vt:lpstr>The Meaning of Color-Blue</vt:lpstr>
      <vt:lpstr>Purple</vt:lpstr>
      <vt:lpstr>  The Meaning of Color-Purple</vt:lpstr>
      <vt:lpstr>Black</vt:lpstr>
      <vt:lpstr> The Meaning of Color-Black</vt:lpstr>
      <vt:lpstr>White</vt:lpstr>
      <vt:lpstr> The Meaning of Color-White</vt:lpstr>
      <vt:lpstr>PowerPoint Presentation</vt:lpstr>
      <vt:lpstr>PowerPoint Presentation</vt:lpstr>
      <vt:lpstr>Brown</vt:lpstr>
      <vt:lpstr>Other Things to Consider in Your Design</vt:lpstr>
      <vt:lpstr>PowerPoint Presentation</vt:lpstr>
      <vt:lpstr> Color, texture and lines can say a lot for you!</vt:lpstr>
    </vt:vector>
  </TitlesOfParts>
  <Company>Grizli777</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 Theory</dc:title>
  <dc:creator>Guy</dc:creator>
  <cp:lastModifiedBy>Mike</cp:lastModifiedBy>
  <cp:revision>48</cp:revision>
  <dcterms:created xsi:type="dcterms:W3CDTF">2010-04-13T21:19:09Z</dcterms:created>
  <dcterms:modified xsi:type="dcterms:W3CDTF">2016-01-14T14:44:26Z</dcterms:modified>
</cp:coreProperties>
</file>